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40"/>
  </p:notesMasterIdLst>
  <p:sldIdLst>
    <p:sldId id="341" r:id="rId2"/>
    <p:sldId id="331" r:id="rId3"/>
    <p:sldId id="332" r:id="rId4"/>
    <p:sldId id="330" r:id="rId5"/>
    <p:sldId id="333" r:id="rId6"/>
    <p:sldId id="334" r:id="rId7"/>
    <p:sldId id="335" r:id="rId8"/>
    <p:sldId id="342" r:id="rId9"/>
    <p:sldId id="344" r:id="rId10"/>
    <p:sldId id="340" r:id="rId11"/>
    <p:sldId id="339" r:id="rId12"/>
    <p:sldId id="380" r:id="rId13"/>
    <p:sldId id="379" r:id="rId14"/>
    <p:sldId id="347" r:id="rId15"/>
    <p:sldId id="348" r:id="rId16"/>
    <p:sldId id="349" r:id="rId17"/>
    <p:sldId id="355" r:id="rId18"/>
    <p:sldId id="356" r:id="rId19"/>
    <p:sldId id="357" r:id="rId20"/>
    <p:sldId id="358" r:id="rId21"/>
    <p:sldId id="359" r:id="rId22"/>
    <p:sldId id="360" r:id="rId23"/>
    <p:sldId id="361" r:id="rId24"/>
    <p:sldId id="362" r:id="rId25"/>
    <p:sldId id="364" r:id="rId26"/>
    <p:sldId id="365" r:id="rId27"/>
    <p:sldId id="366" r:id="rId28"/>
    <p:sldId id="367" r:id="rId29"/>
    <p:sldId id="368" r:id="rId30"/>
    <p:sldId id="371" r:id="rId31"/>
    <p:sldId id="369" r:id="rId32"/>
    <p:sldId id="370" r:id="rId33"/>
    <p:sldId id="373" r:id="rId34"/>
    <p:sldId id="374" r:id="rId35"/>
    <p:sldId id="375" r:id="rId36"/>
    <p:sldId id="376" r:id="rId37"/>
    <p:sldId id="377" r:id="rId38"/>
    <p:sldId id="378"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8" d="100"/>
          <a:sy n="98" d="100"/>
        </p:scale>
        <p:origin x="-624"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A33152-CCD4-EA4E-87A8-391193FE2ADD}" type="datetimeFigureOut">
              <a:rPr lang="en-US"/>
              <a:pPr/>
              <a:t>4/13/16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9F7D5C-9EB9-3A4C-A80C-F92E3D05CD81}" type="slidenum">
              <a:rPr/>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a:solidFill>
                  <a:schemeClr val="tx1"/>
                </a:solidFill>
                <a:latin typeface="+mn-lt"/>
                <a:ea typeface="+mn-ea"/>
                <a:cs typeface="+mn-cs"/>
              </a:rPr>
              <a:t>“Lady Twilight”, </a:t>
            </a:r>
            <a:r>
              <a:rPr lang="en-US" sz="1200" i="1" kern="1200">
                <a:solidFill>
                  <a:schemeClr val="tx1"/>
                </a:solidFill>
                <a:latin typeface="+mn-lt"/>
                <a:ea typeface="+mn-ea"/>
                <a:cs typeface="+mn-cs"/>
              </a:rPr>
              <a:t>Nine Lives</a:t>
            </a:r>
            <a:r>
              <a:rPr lang="en-US" sz="1200" kern="1200">
                <a:solidFill>
                  <a:schemeClr val="tx1"/>
                </a:solidFill>
                <a:latin typeface="+mn-lt"/>
                <a:ea typeface="+mn-ea"/>
                <a:cs typeface="+mn-cs"/>
              </a:rPr>
              <a:t>, p. 207</a:t>
            </a:r>
            <a:r>
              <a:rPr lang="en-US"/>
              <a:t> </a:t>
            </a:r>
          </a:p>
        </p:txBody>
      </p:sp>
      <p:sp>
        <p:nvSpPr>
          <p:cNvPr id="4" name="Slide Number Placeholder 3"/>
          <p:cNvSpPr>
            <a:spLocks noGrp="1"/>
          </p:cNvSpPr>
          <p:nvPr>
            <p:ph type="sldNum" sz="quarter" idx="10"/>
          </p:nvPr>
        </p:nvSpPr>
        <p:spPr/>
        <p:txBody>
          <a:bodyPr/>
          <a:lstStyle/>
          <a:p>
            <a:fld id="{F78FEFA8-D1C1-5A4E-A4A3-987EE14C232C}" type="slidenum">
              <a:rPr/>
              <a:pPr/>
              <a:t>30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smtClean="0">
                <a:latin typeface="Cochin"/>
                <a:cs typeface="Cochin"/>
              </a:rPr>
              <a:t>Gorakṣanātha’s </a:t>
            </a:r>
            <a:r>
              <a:rPr lang="en-US" sz="1200" i="1" dirty="0" err="1">
                <a:latin typeface="Cochin"/>
                <a:cs typeface="Cochin"/>
              </a:rPr>
              <a:t>Yogabīja</a:t>
            </a:r>
            <a:r>
              <a:rPr lang="en-US" sz="1200" dirty="0">
                <a:latin typeface="Cochin"/>
                <a:cs typeface="Cochin"/>
              </a:rPr>
              <a:t> 89-90</a:t>
            </a:r>
            <a:endParaRPr lang="en-US"/>
          </a:p>
        </p:txBody>
      </p:sp>
      <p:sp>
        <p:nvSpPr>
          <p:cNvPr id="4" name="Slide Number Placeholder 3"/>
          <p:cNvSpPr>
            <a:spLocks noGrp="1"/>
          </p:cNvSpPr>
          <p:nvPr>
            <p:ph type="sldNum" sz="quarter" idx="10"/>
          </p:nvPr>
        </p:nvSpPr>
        <p:spPr/>
        <p:txBody>
          <a:bodyPr/>
          <a:lstStyle/>
          <a:p>
            <a:fld id="{AAFBB20E-9267-3441-8EF1-E1D9A916EAA4}" type="slidenum">
              <a:rPr lang="en-US"/>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92E9474-699F-0542-9A20-FF82F7194AA4}" type="datetimeFigureOut">
              <a:rPr lang="en-US"/>
              <a:pPr/>
              <a:t>4/13/16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E9474-699F-0542-9A20-FF82F7194AA4}" type="datetimeFigureOut">
              <a:rPr lang="en-US"/>
              <a:pPr/>
              <a:t>4/13/16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E9474-699F-0542-9A20-FF82F7194AA4}" type="datetimeFigureOut">
              <a:rPr lang="en-US"/>
              <a:pPr/>
              <a:t>4/13/16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2E9474-699F-0542-9A20-FF82F7194AA4}" type="datetimeFigureOut">
              <a:rPr lang="en-US"/>
              <a:pPr/>
              <a:t>4/13/16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2E9474-699F-0542-9A20-FF82F7194AA4}" type="datetimeFigureOut">
              <a:rPr lang="en-US"/>
              <a:pPr/>
              <a:t>4/13/16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2E9474-699F-0542-9A20-FF82F7194AA4}" type="datetimeFigureOut">
              <a:rPr lang="en-US"/>
              <a:pPr/>
              <a:t>4/13/16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E9474-699F-0542-9A20-FF82F7194AA4}" type="datetimeFigureOut">
              <a:rPr lang="en-US"/>
              <a:pPr/>
              <a:t>4/13/16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2E9474-699F-0542-9A20-FF82F7194AA4}" type="datetimeFigureOut">
              <a:rPr lang="en-US"/>
              <a:pPr/>
              <a:t>4/13/16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2E9474-699F-0542-9A20-FF82F7194AA4}" type="datetimeFigureOut">
              <a:rPr lang="en-US"/>
              <a:pPr/>
              <a:t>4/13/16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E9474-699F-0542-9A20-FF82F7194AA4}" type="datetimeFigureOut">
              <a:rPr lang="en-US"/>
              <a:pPr/>
              <a:t>4/13/16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E9474-699F-0542-9A20-FF82F7194AA4}" type="datetimeFigureOut">
              <a:rPr lang="en-US"/>
              <a:pPr/>
              <a:t>4/13/16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2450A1-0E38-D44C-BA8D-ECD71180A55C}" type="slidenum">
              <a: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2E9474-699F-0542-9A20-FF82F7194AA4}" type="datetimeFigureOut">
              <a:rPr lang="en-US"/>
              <a:pPr/>
              <a:t>4/13/16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2450A1-0E38-D44C-BA8D-ECD71180A55C}" type="slidenum">
              <a: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3789"/>
            <a:ext cx="8229600" cy="3348204"/>
          </a:xfrm>
        </p:spPr>
        <p:txBody>
          <a:bodyPr>
            <a:noAutofit/>
          </a:bodyPr>
          <a:lstStyle/>
          <a:p>
            <a:r>
              <a:rPr lang="en-US" sz="4800" dirty="0" smtClean="0">
                <a:latin typeface="Cochin"/>
                <a:cs typeface="Cochin"/>
              </a:rPr>
              <a:t>Review since the midterm:</a:t>
            </a:r>
            <a:br>
              <a:rPr lang="en-US" sz="4800" dirty="0" smtClean="0">
                <a:latin typeface="Cochin"/>
                <a:cs typeface="Cochin"/>
              </a:rPr>
            </a:br>
            <a:r>
              <a:rPr lang="en-US" dirty="0" smtClean="0">
                <a:latin typeface="Cochin"/>
                <a:cs typeface="Cochin"/>
              </a:rPr>
              <a:t/>
            </a:r>
            <a:br>
              <a:rPr lang="en-US" dirty="0" smtClean="0">
                <a:latin typeface="Cochin"/>
                <a:cs typeface="Cochin"/>
              </a:rPr>
            </a:br>
            <a:r>
              <a:rPr lang="en-US" dirty="0" smtClean="0">
                <a:latin typeface="Cochin"/>
                <a:cs typeface="Cochin"/>
              </a:rPr>
              <a:t>Asceticism, hatha yoga,</a:t>
            </a:r>
            <a:r>
              <a:rPr lang="en-US" i="1" dirty="0" smtClean="0">
                <a:latin typeface="Cochin"/>
                <a:cs typeface="Cochin"/>
              </a:rPr>
              <a:t/>
            </a:r>
            <a:br>
              <a:rPr lang="en-US" i="1" dirty="0" smtClean="0">
                <a:latin typeface="Cochin"/>
                <a:cs typeface="Cochin"/>
              </a:rPr>
            </a:br>
            <a:r>
              <a:rPr lang="en-US" i="1" dirty="0" smtClean="0">
                <a:latin typeface="Cochin"/>
                <a:cs typeface="Cochin"/>
              </a:rPr>
              <a:t>tantra </a:t>
            </a:r>
            <a:r>
              <a:rPr lang="en-US" dirty="0" smtClean="0">
                <a:latin typeface="Cochin"/>
                <a:cs typeface="Cochin"/>
              </a:rPr>
              <a:t>and Kashmir Shaivism</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0991"/>
            <a:ext cx="7772400" cy="1470025"/>
          </a:xfrm>
        </p:spPr>
        <p:txBody>
          <a:bodyPr/>
          <a:lstStyle/>
          <a:p>
            <a:r>
              <a:rPr lang="en-US" dirty="0" smtClean="0">
                <a:latin typeface="Cochin"/>
                <a:cs typeface="Cochin"/>
              </a:rPr>
              <a:t>Asceticism</a:t>
            </a:r>
            <a:endParaRPr lang="en-US" dirty="0">
              <a:latin typeface="Cochin"/>
              <a:cs typeface="Cochin"/>
            </a:endParaRPr>
          </a:p>
        </p:txBody>
      </p:sp>
      <p:sp>
        <p:nvSpPr>
          <p:cNvPr id="3" name="Subtitle 2"/>
          <p:cNvSpPr>
            <a:spLocks noGrp="1"/>
          </p:cNvSpPr>
          <p:nvPr>
            <p:ph type="subTitle" idx="1"/>
          </p:nvPr>
        </p:nvSpPr>
        <p:spPr>
          <a:xfrm>
            <a:off x="984863" y="1951409"/>
            <a:ext cx="7473337" cy="4255453"/>
          </a:xfrm>
        </p:spPr>
        <p:txBody>
          <a:bodyPr>
            <a:normAutofit/>
          </a:bodyPr>
          <a:lstStyle/>
          <a:p>
            <a:pPr algn="l"/>
            <a:r>
              <a:rPr lang="en-US" sz="3600" dirty="0" smtClean="0">
                <a:solidFill>
                  <a:schemeClr val="tx1"/>
                </a:solidFill>
                <a:latin typeface="Cochin"/>
                <a:cs typeface="Cochin"/>
              </a:rPr>
              <a:t>In the early traditions, asceticism is usually identified as </a:t>
            </a:r>
            <a:r>
              <a:rPr lang="en-US" sz="3600" i="1" dirty="0" smtClean="0">
                <a:solidFill>
                  <a:schemeClr val="tx1"/>
                </a:solidFill>
                <a:latin typeface="Cochin"/>
                <a:cs typeface="Cochin"/>
              </a:rPr>
              <a:t>tapas</a:t>
            </a:r>
            <a:r>
              <a:rPr lang="en-US" sz="3600" dirty="0" smtClean="0">
                <a:solidFill>
                  <a:schemeClr val="tx1"/>
                </a:solidFill>
                <a:latin typeface="Cochin"/>
                <a:cs typeface="Cochin"/>
              </a:rPr>
              <a:t>.  It is a heat generating practice that is intended to purify the mind/body complex in order to attain power and/or higher states of consciousness. </a:t>
            </a:r>
            <a:r>
              <a:rPr lang="en-US" sz="3800" dirty="0" smtClean="0">
                <a:solidFill>
                  <a:schemeClr val="tx1"/>
                </a:solidFill>
                <a:latin typeface="Cochin"/>
                <a:cs typeface="Cochin"/>
              </a:rPr>
              <a:t> </a:t>
            </a:r>
          </a:p>
          <a:p>
            <a:pPr algn="l"/>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71834977"/>
      </p:ext>
    </p:extLst>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8127" y="1399460"/>
            <a:ext cx="7395787" cy="4525963"/>
          </a:xfrm>
        </p:spPr>
        <p:txBody>
          <a:bodyPr/>
          <a:lstStyle/>
          <a:p>
            <a:pPr marL="0" indent="0">
              <a:spcAft>
                <a:spcPts val="1800"/>
              </a:spcAft>
              <a:buNone/>
            </a:pPr>
            <a:r>
              <a:rPr lang="en-US" dirty="0" smtClean="0">
                <a:latin typeface="Cochin"/>
                <a:cs typeface="Cochin"/>
              </a:rPr>
              <a:t>Although the ascetics who used these techniques were also associated with the practice of yoga, the physical techniques themselves were not. Early </a:t>
            </a:r>
            <a:r>
              <a:rPr lang="en-US" i="1" dirty="0" err="1" smtClean="0">
                <a:latin typeface="Cochin"/>
                <a:cs typeface="Cochin"/>
              </a:rPr>
              <a:t>haṭhayoga</a:t>
            </a:r>
            <a:r>
              <a:rPr lang="en-US" dirty="0" smtClean="0">
                <a:latin typeface="Cochin"/>
                <a:cs typeface="Cochin"/>
              </a:rPr>
              <a:t> is a codification of the physical practices of these ascetics. </a:t>
            </a:r>
          </a:p>
          <a:p>
            <a:pPr marL="0" indent="0">
              <a:buNone/>
            </a:pPr>
            <a:r>
              <a:rPr lang="en-US" dirty="0" smtClean="0">
                <a:latin typeface="Cochin"/>
                <a:cs typeface="Cochin"/>
              </a:rPr>
              <a:t>		-- James </a:t>
            </a:r>
            <a:r>
              <a:rPr lang="en-US" dirty="0" err="1" smtClean="0">
                <a:latin typeface="Cochin"/>
                <a:cs typeface="Cochin"/>
              </a:rPr>
              <a:t>Mallinson</a:t>
            </a:r>
            <a:r>
              <a:rPr lang="en-US" dirty="0" smtClean="0">
                <a:latin typeface="Cochin"/>
                <a:cs typeface="Cochin"/>
              </a:rPr>
              <a:t>, yoga scholar </a:t>
            </a:r>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4694494"/>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177123" y="1417638"/>
            <a:ext cx="6892365" cy="3877985"/>
          </a:xfrm>
          <a:prstGeom prst="rect">
            <a:avLst/>
          </a:prstGeom>
        </p:spPr>
        <p:txBody>
          <a:bodyPr wrap="square">
            <a:spAutoFit/>
          </a:bodyPr>
          <a:lstStyle/>
          <a:p>
            <a:pPr algn="ctr">
              <a:spcAft>
                <a:spcPts val="1200"/>
              </a:spcAft>
            </a:pPr>
            <a:r>
              <a:rPr lang="en-US" sz="5400">
                <a:latin typeface="Cochin"/>
                <a:cs typeface="Cochin"/>
              </a:rPr>
              <a:t>The origins of </a:t>
            </a:r>
          </a:p>
          <a:p>
            <a:pPr algn="ctr">
              <a:spcAft>
                <a:spcPts val="3600"/>
              </a:spcAft>
            </a:pPr>
            <a:r>
              <a:rPr lang="en-US" sz="5400">
                <a:latin typeface="Cochin"/>
                <a:cs typeface="Cochin"/>
              </a:rPr>
              <a:t>Hatha Yoga </a:t>
            </a:r>
          </a:p>
          <a:p>
            <a:pPr algn="ctr"/>
            <a:r>
              <a:rPr lang="en-US" sz="5400">
                <a:latin typeface="Cochin"/>
                <a:cs typeface="Cochin"/>
              </a:rPr>
              <a:t>(900-1000 CE)</a:t>
            </a:r>
          </a:p>
          <a:p>
            <a:endParaRPr lang="en-US" sz="4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8803" y="1229895"/>
            <a:ext cx="7490249" cy="4692316"/>
          </a:xfrm>
        </p:spPr>
        <p:txBody>
          <a:bodyPr>
            <a:noAutofit/>
          </a:bodyPr>
          <a:lstStyle/>
          <a:p>
            <a:pPr>
              <a:spcAft>
                <a:spcPts val="3600"/>
              </a:spcAft>
              <a:buNone/>
            </a:pPr>
            <a:r>
              <a:rPr lang="en-US" sz="5400" i="1" dirty="0" err="1" smtClean="0">
                <a:latin typeface="Cochin"/>
                <a:cs typeface="Cochin"/>
              </a:rPr>
              <a:t>Haṭha</a:t>
            </a:r>
            <a:r>
              <a:rPr lang="en-US" sz="5400" i="1">
                <a:latin typeface="Cochin"/>
                <a:cs typeface="Cochin"/>
              </a:rPr>
              <a:t>: </a:t>
            </a:r>
            <a:r>
              <a:rPr lang="en-US" sz="5400">
                <a:latin typeface="Cochin"/>
                <a:cs typeface="Cochin"/>
              </a:rPr>
              <a:t>to treat violently, to force or oppress</a:t>
            </a:r>
          </a:p>
          <a:p>
            <a:pPr>
              <a:buNone/>
            </a:pPr>
            <a:r>
              <a:rPr lang="en-US" sz="5400" i="1" dirty="0" err="1" smtClean="0">
                <a:latin typeface="Cochin"/>
                <a:cs typeface="Cochin"/>
              </a:rPr>
              <a:t>Haṭha</a:t>
            </a:r>
            <a:r>
              <a:rPr lang="en-US" sz="5400" i="1" dirty="0" smtClean="0">
                <a:latin typeface="Cochin"/>
                <a:cs typeface="Cochin"/>
              </a:rPr>
              <a:t> yoga</a:t>
            </a:r>
            <a:r>
              <a:rPr lang="en-US" sz="5400" dirty="0" smtClean="0">
                <a:latin typeface="Cochin"/>
                <a:cs typeface="Cochin"/>
              </a:rPr>
              <a:t>: the yoga of forceful exertion</a:t>
            </a:r>
            <a:endParaRPr lang="en-US" sz="54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48601135"/>
      </p:ext>
    </p:extLst>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chin"/>
                <a:cs typeface="Cochin"/>
              </a:rPr>
              <a:t>Early </a:t>
            </a:r>
            <a:r>
              <a:rPr lang="en-US" i="1" dirty="0" err="1" smtClean="0">
                <a:latin typeface="Cochin"/>
                <a:cs typeface="Cochin"/>
              </a:rPr>
              <a:t>Haṭha</a:t>
            </a:r>
            <a:r>
              <a:rPr lang="en-US" i="1" dirty="0" smtClean="0">
                <a:latin typeface="Cochin"/>
                <a:cs typeface="Cochin"/>
              </a:rPr>
              <a:t> Yoga</a:t>
            </a:r>
            <a:endParaRPr lang="en-US" dirty="0"/>
          </a:p>
        </p:txBody>
      </p:sp>
      <p:sp>
        <p:nvSpPr>
          <p:cNvPr id="3" name="Content Placeholder 2"/>
          <p:cNvSpPr>
            <a:spLocks noGrp="1"/>
          </p:cNvSpPr>
          <p:nvPr>
            <p:ph idx="1"/>
          </p:nvPr>
        </p:nvSpPr>
        <p:spPr/>
        <p:txBody>
          <a:bodyPr>
            <a:normAutofit lnSpcReduction="10000"/>
          </a:bodyPr>
          <a:lstStyle/>
          <a:p>
            <a:pPr marL="0" indent="0">
              <a:spcAft>
                <a:spcPts val="1800"/>
              </a:spcAft>
              <a:buNone/>
            </a:pPr>
            <a:r>
              <a:rPr lang="en-US" dirty="0" smtClean="0">
                <a:latin typeface="Cochin"/>
                <a:cs typeface="Cochin"/>
              </a:rPr>
              <a:t>In its earliest formulations, </a:t>
            </a:r>
            <a:r>
              <a:rPr lang="en-US" i="1" dirty="0" err="1" smtClean="0">
                <a:latin typeface="Cochin"/>
                <a:cs typeface="Cochin"/>
              </a:rPr>
              <a:t>haṭha</a:t>
            </a:r>
            <a:r>
              <a:rPr lang="en-US" dirty="0" smtClean="0">
                <a:latin typeface="Cochin"/>
                <a:cs typeface="Cochin"/>
              </a:rPr>
              <a:t> was used to raise and conserve the physical essence of life, identified in men as </a:t>
            </a:r>
            <a:r>
              <a:rPr lang="en-US" i="1" dirty="0" err="1" smtClean="0">
                <a:latin typeface="Cochin"/>
                <a:cs typeface="Cochin"/>
              </a:rPr>
              <a:t>bindu</a:t>
            </a:r>
            <a:r>
              <a:rPr lang="en-US" dirty="0" smtClean="0">
                <a:latin typeface="Cochin"/>
                <a:cs typeface="Cochin"/>
              </a:rPr>
              <a:t> (semen), which is otherwise constantly dripping downward from a store in the head and being expended. (The female equivalent, mentioned only occasionally in our sources, is </a:t>
            </a:r>
            <a:r>
              <a:rPr lang="en-US" i="1" dirty="0" smtClean="0">
                <a:latin typeface="Cochin"/>
                <a:cs typeface="Cochin"/>
              </a:rPr>
              <a:t>rajas</a:t>
            </a:r>
            <a:r>
              <a:rPr lang="en-US" dirty="0" smtClean="0">
                <a:latin typeface="Cochin"/>
                <a:cs typeface="Cochin"/>
              </a:rPr>
              <a:t>, menstrual fluid.)</a:t>
            </a:r>
          </a:p>
          <a:p>
            <a:pPr marL="0" indent="0">
              <a:buNone/>
            </a:pPr>
            <a:r>
              <a:rPr lang="en-US" dirty="0" smtClean="0">
                <a:latin typeface="Cochin"/>
                <a:cs typeface="Cochin"/>
              </a:rPr>
              <a:t>		--James </a:t>
            </a:r>
            <a:r>
              <a:rPr lang="en-US" dirty="0" err="1" smtClean="0">
                <a:latin typeface="Cochin"/>
                <a:cs typeface="Cochin"/>
              </a:rPr>
              <a:t>Mallinson</a:t>
            </a:r>
            <a:endParaRPr lang="en-US" dirty="0" smtClean="0">
              <a:latin typeface="Cochin"/>
              <a:cs typeface="Cochin"/>
            </a:endParaRPr>
          </a:p>
          <a:p>
            <a:pPr marL="0" indent="0">
              <a:buNone/>
            </a:pPr>
            <a:r>
              <a:rPr lang="en-US" dirty="0" smtClean="0">
                <a:latin typeface="Cochin"/>
                <a:cs typeface="Cochin"/>
              </a:rPr>
              <a:t>		   Brill Encyclopedia of Hinduism </a:t>
            </a:r>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18742840"/>
      </p:ext>
    </p:extLst>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chin"/>
                <a:cs typeface="Cochin"/>
              </a:rPr>
              <a:t>Later </a:t>
            </a:r>
            <a:r>
              <a:rPr lang="en-US" i="1" dirty="0" err="1" smtClean="0">
                <a:latin typeface="Cochin"/>
                <a:cs typeface="Cochin"/>
              </a:rPr>
              <a:t>Haṭha</a:t>
            </a:r>
            <a:r>
              <a:rPr lang="en-US" dirty="0" smtClean="0">
                <a:latin typeface="Cochin"/>
                <a:cs typeface="Cochin"/>
              </a:rPr>
              <a:t> philosophy:</a:t>
            </a:r>
            <a:endParaRPr lang="en-US" dirty="0">
              <a:latin typeface="Cochin"/>
              <a:cs typeface="Cochin"/>
            </a:endParaRPr>
          </a:p>
        </p:txBody>
      </p:sp>
      <p:sp>
        <p:nvSpPr>
          <p:cNvPr id="3" name="Content Placeholder 2"/>
          <p:cNvSpPr>
            <a:spLocks noGrp="1"/>
          </p:cNvSpPr>
          <p:nvPr>
            <p:ph idx="1"/>
          </p:nvPr>
        </p:nvSpPr>
        <p:spPr>
          <a:xfrm>
            <a:off x="884989" y="2192421"/>
            <a:ext cx="7309853" cy="3453063"/>
          </a:xfrm>
        </p:spPr>
        <p:txBody>
          <a:bodyPr>
            <a:normAutofit/>
          </a:bodyPr>
          <a:lstStyle/>
          <a:p>
            <a:pPr>
              <a:spcAft>
                <a:spcPts val="1200"/>
              </a:spcAft>
            </a:pPr>
            <a:r>
              <a:rPr lang="en-US" dirty="0" smtClean="0">
                <a:latin typeface="Cochin"/>
                <a:cs typeface="Cochin"/>
              </a:rPr>
              <a:t>The emphasis on </a:t>
            </a:r>
            <a:r>
              <a:rPr lang="en-US" i="1" dirty="0" err="1" smtClean="0">
                <a:latin typeface="Cochin"/>
                <a:cs typeface="Cochin"/>
              </a:rPr>
              <a:t>bindu</a:t>
            </a:r>
            <a:r>
              <a:rPr lang="en-US" dirty="0" smtClean="0">
                <a:latin typeface="Cochin"/>
                <a:cs typeface="Cochin"/>
              </a:rPr>
              <a:t> is replaced with the visualization of </a:t>
            </a:r>
            <a:r>
              <a:rPr lang="en-US" i="1" dirty="0" err="1" smtClean="0">
                <a:latin typeface="Cochin"/>
                <a:cs typeface="Cochin"/>
              </a:rPr>
              <a:t>kundalini</a:t>
            </a:r>
            <a:r>
              <a:rPr lang="en-US" i="1" dirty="0" smtClean="0">
                <a:latin typeface="Cochin"/>
                <a:cs typeface="Cochin"/>
              </a:rPr>
              <a:t> </a:t>
            </a:r>
            <a:r>
              <a:rPr lang="en-US" dirty="0" smtClean="0">
                <a:latin typeface="Cochin"/>
                <a:cs typeface="Cochin"/>
              </a:rPr>
              <a:t>and </a:t>
            </a:r>
            <a:r>
              <a:rPr lang="en-US" i="1" dirty="0" smtClean="0">
                <a:latin typeface="Cochin"/>
                <a:cs typeface="Cochin"/>
              </a:rPr>
              <a:t>cakra</a:t>
            </a:r>
            <a:r>
              <a:rPr lang="en-US" dirty="0" smtClean="0">
                <a:latin typeface="Cochin"/>
                <a:cs typeface="Cochin"/>
              </a:rPr>
              <a:t>s</a:t>
            </a:r>
          </a:p>
          <a:p>
            <a:r>
              <a:rPr lang="en-US" dirty="0" smtClean="0">
                <a:latin typeface="Cochin"/>
                <a:cs typeface="Cochin"/>
              </a:rPr>
              <a:t>This tantric visualization is combined with </a:t>
            </a:r>
            <a:r>
              <a:rPr lang="en-US" i="1" dirty="0" smtClean="0">
                <a:latin typeface="Cochin"/>
                <a:cs typeface="Cochin"/>
              </a:rPr>
              <a:t>mudra</a:t>
            </a:r>
            <a:r>
              <a:rPr lang="en-US" dirty="0" smtClean="0">
                <a:latin typeface="Cochin"/>
                <a:cs typeface="Cochin"/>
              </a:rPr>
              <a:t>s, physical techniques designed to channel energy in the body</a:t>
            </a:r>
          </a:p>
          <a:p>
            <a:pPr>
              <a:buNone/>
            </a:pP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60312617"/>
      </p:ext>
    </p:extLst>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039839" y="0"/>
            <a:ext cx="5157907"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5856" y="1082842"/>
            <a:ext cx="7436776" cy="4652211"/>
          </a:xfrm>
        </p:spPr>
        <p:txBody>
          <a:bodyPr/>
          <a:lstStyle/>
          <a:p>
            <a:pPr marL="0" indent="0">
              <a:buNone/>
            </a:pPr>
            <a:r>
              <a:rPr lang="en-US" sz="3800" i="1" dirty="0" err="1" smtClean="0">
                <a:solidFill>
                  <a:schemeClr val="tx1"/>
                </a:solidFill>
                <a:latin typeface="Cochin"/>
                <a:cs typeface="Cochin"/>
              </a:rPr>
              <a:t>Haṭha</a:t>
            </a:r>
            <a:r>
              <a:rPr lang="en-US" sz="3800" i="1" dirty="0" smtClean="0">
                <a:solidFill>
                  <a:schemeClr val="tx1"/>
                </a:solidFill>
                <a:latin typeface="Cochin"/>
                <a:cs typeface="Cochin"/>
              </a:rPr>
              <a:t> yoga</a:t>
            </a:r>
            <a:r>
              <a:rPr lang="en-US" sz="3800" dirty="0" smtClean="0">
                <a:solidFill>
                  <a:schemeClr val="tx1"/>
                </a:solidFill>
                <a:latin typeface="Cochin"/>
                <a:cs typeface="Cochin"/>
              </a:rPr>
              <a:t> represents the yogic body as a sealed hydraulic system within which vital fluids may be channeled upward as they are refined into nectar through the </a:t>
            </a:r>
          </a:p>
          <a:p>
            <a:pPr marL="0" indent="0">
              <a:spcAft>
                <a:spcPts val="2400"/>
              </a:spcAft>
              <a:buNone/>
            </a:pPr>
            <a:r>
              <a:rPr lang="en-US" sz="3800" dirty="0" smtClean="0">
                <a:solidFill>
                  <a:schemeClr val="tx1"/>
                </a:solidFill>
                <a:latin typeface="Cochin"/>
                <a:cs typeface="Cochin"/>
              </a:rPr>
              <a:t>heat of asceticism. </a:t>
            </a:r>
          </a:p>
          <a:p>
            <a:pPr marL="0" indent="0">
              <a:buNone/>
            </a:pPr>
            <a:r>
              <a:rPr lang="en-US" dirty="0" smtClean="0">
                <a:latin typeface="Cochin"/>
                <a:cs typeface="Cochin"/>
              </a:rPr>
              <a:t>				-</a:t>
            </a:r>
            <a:r>
              <a:rPr lang="en-US" dirty="0" smtClean="0">
                <a:solidFill>
                  <a:schemeClr val="tx1"/>
                </a:solidFill>
                <a:latin typeface="Cochin"/>
                <a:cs typeface="Cochin"/>
              </a:rPr>
              <a:t>- David Gordon White</a:t>
            </a:r>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48601135"/>
      </p:ext>
    </p:extLst>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Cochin"/>
                <a:cs typeface="Cochin"/>
              </a:rPr>
              <a:t>Haṭhayogapradīpikā</a:t>
            </a:r>
            <a:endParaRPr lang="en-US" dirty="0">
              <a:latin typeface="Cochin"/>
              <a:cs typeface="Cochin"/>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latin typeface="Cochin"/>
                <a:cs typeface="Cochin"/>
              </a:rPr>
              <a:t>Four chapters:</a:t>
            </a:r>
          </a:p>
          <a:p>
            <a:pPr marL="0" indent="0">
              <a:buNone/>
            </a:pPr>
            <a:r>
              <a:rPr lang="en-US" dirty="0" smtClean="0">
                <a:latin typeface="Cochin"/>
                <a:cs typeface="Cochin"/>
              </a:rPr>
              <a:t>		-asana </a:t>
            </a:r>
          </a:p>
          <a:p>
            <a:pPr marL="0" indent="0">
              <a:buNone/>
            </a:pPr>
            <a:r>
              <a:rPr lang="en-US" dirty="0" smtClean="0">
                <a:latin typeface="Cochin"/>
                <a:cs typeface="Cochin"/>
              </a:rPr>
              <a:t>		-pranayama: breathing techniques</a:t>
            </a:r>
          </a:p>
          <a:p>
            <a:pPr marL="0" indent="0">
              <a:buNone/>
            </a:pPr>
            <a:r>
              <a:rPr lang="en-US" dirty="0" smtClean="0">
                <a:latin typeface="Cochin"/>
                <a:cs typeface="Cochin"/>
              </a:rPr>
              <a:t>		-mudra: physical techniques to channel energy </a:t>
            </a:r>
          </a:p>
          <a:p>
            <a:pPr marL="0" indent="0">
              <a:buNone/>
            </a:pPr>
            <a:r>
              <a:rPr lang="en-US" dirty="0" smtClean="0">
                <a:latin typeface="Cochin"/>
                <a:cs typeface="Cochin"/>
              </a:rPr>
              <a:t>				in the body</a:t>
            </a:r>
          </a:p>
          <a:p>
            <a:pPr marL="0" indent="0">
              <a:buNone/>
            </a:pPr>
            <a:r>
              <a:rPr lang="en-US" dirty="0" smtClean="0">
                <a:latin typeface="Cochin"/>
                <a:cs typeface="Cochin"/>
              </a:rPr>
              <a:t>			the distinguishing characteristic of 	</a:t>
            </a:r>
            <a:r>
              <a:rPr lang="en-US" dirty="0" err="1" smtClean="0">
                <a:latin typeface="Cochin"/>
                <a:cs typeface="Cochin"/>
              </a:rPr>
              <a:t>haṭha</a:t>
            </a:r>
            <a:r>
              <a:rPr lang="en-US" dirty="0" smtClean="0">
                <a:latin typeface="Cochin"/>
                <a:cs typeface="Cochin"/>
              </a:rPr>
              <a:t> 				yoga prior to the </a:t>
            </a:r>
            <a:r>
              <a:rPr lang="en-US" dirty="0" err="1" smtClean="0">
                <a:latin typeface="Cochin"/>
                <a:cs typeface="Cochin"/>
              </a:rPr>
              <a:t>Haṭhayogapradīpikā</a:t>
            </a:r>
            <a:endParaRPr lang="en-US" dirty="0" smtClean="0">
              <a:latin typeface="Cochin"/>
              <a:cs typeface="Cochin"/>
            </a:endParaRPr>
          </a:p>
          <a:p>
            <a:pPr marL="0" indent="0">
              <a:buNone/>
            </a:pPr>
            <a:r>
              <a:rPr lang="en-US" dirty="0" smtClean="0">
                <a:latin typeface="Cochin"/>
                <a:cs typeface="Cochin"/>
              </a:rPr>
              <a:t>		-</a:t>
            </a:r>
            <a:r>
              <a:rPr lang="en-US" dirty="0" err="1" smtClean="0">
                <a:latin typeface="Cochin"/>
                <a:cs typeface="Cochin"/>
              </a:rPr>
              <a:t>samādhi</a:t>
            </a:r>
            <a:r>
              <a:rPr lang="en-US" dirty="0" smtClean="0">
                <a:latin typeface="Cochin"/>
                <a:cs typeface="Cochin"/>
              </a:rPr>
              <a:t>: a state of “unity” attained through a 				practice of visualization of subtle energy</a:t>
            </a:r>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22164017"/>
      </p:ext>
    </p:extLst>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latin typeface="Cochin"/>
                <a:cs typeface="Cochin"/>
              </a:rPr>
              <a:t>Haṭhayogapradīpikā</a:t>
            </a:r>
            <a:r>
              <a:rPr lang="en-US" dirty="0" smtClean="0">
                <a:latin typeface="Cochin"/>
                <a:cs typeface="Cochin"/>
              </a:rPr>
              <a:t> and Yoga </a:t>
            </a:r>
            <a:r>
              <a:rPr lang="en-US" dirty="0" err="1" smtClean="0">
                <a:latin typeface="Cochin"/>
                <a:cs typeface="Cochin"/>
              </a:rPr>
              <a:t>Sūtras</a:t>
            </a:r>
            <a:endParaRPr lang="en-US" dirty="0">
              <a:latin typeface="Cochin"/>
              <a:cs typeface="Cochin"/>
            </a:endParaRPr>
          </a:p>
        </p:txBody>
      </p:sp>
      <p:sp>
        <p:nvSpPr>
          <p:cNvPr id="3" name="Content Placeholder 2"/>
          <p:cNvSpPr>
            <a:spLocks noGrp="1"/>
          </p:cNvSpPr>
          <p:nvPr>
            <p:ph idx="1"/>
          </p:nvPr>
        </p:nvSpPr>
        <p:spPr/>
        <p:txBody>
          <a:bodyPr>
            <a:normAutofit lnSpcReduction="10000"/>
          </a:bodyPr>
          <a:lstStyle/>
          <a:p>
            <a:r>
              <a:rPr lang="en-US" dirty="0" smtClean="0">
                <a:latin typeface="Cochin"/>
                <a:cs typeface="Cochin"/>
              </a:rPr>
              <a:t>4 chapters, sutra style texts</a:t>
            </a:r>
          </a:p>
          <a:p>
            <a:r>
              <a:rPr lang="en-US" dirty="0" smtClean="0">
                <a:latin typeface="Cochin"/>
                <a:cs typeface="Cochin"/>
              </a:rPr>
              <a:t>Both texts drew from an existent body of practices to create a codified text.  </a:t>
            </a:r>
          </a:p>
          <a:p>
            <a:r>
              <a:rPr lang="en-US" dirty="0" smtClean="0">
                <a:latin typeface="Cochin"/>
                <a:cs typeface="Cochin"/>
              </a:rPr>
              <a:t>Both texts became the “classical” texts on yoga for that era.</a:t>
            </a:r>
          </a:p>
          <a:p>
            <a:r>
              <a:rPr lang="en-US" dirty="0" smtClean="0">
                <a:latin typeface="Cochin"/>
                <a:cs typeface="Cochin"/>
              </a:rPr>
              <a:t>Both texts combine practices and philosophies that are held separate in other texts.</a:t>
            </a:r>
          </a:p>
          <a:p>
            <a:r>
              <a:rPr lang="en-US" dirty="0" smtClean="0">
                <a:latin typeface="Cochin"/>
                <a:cs typeface="Cochin"/>
              </a:rPr>
              <a:t>Both are non-sectarian</a:t>
            </a:r>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7321365"/>
      </p:ext>
    </p:extLst>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Cochin"/>
                <a:cs typeface="Cochin"/>
              </a:rPr>
              <a:t>Haṭha</a:t>
            </a:r>
            <a:r>
              <a:rPr lang="en-US" dirty="0" smtClean="0">
                <a:latin typeface="Cochin"/>
                <a:cs typeface="Cochin"/>
              </a:rPr>
              <a:t> Yoga and Yoga </a:t>
            </a:r>
            <a:r>
              <a:rPr lang="en-US" dirty="0" err="1" smtClean="0">
                <a:latin typeface="Cochin"/>
                <a:cs typeface="Cochin"/>
              </a:rPr>
              <a:t>Sūtras</a:t>
            </a:r>
            <a:endParaRPr lang="en-US" dirty="0">
              <a:latin typeface="Cochin"/>
              <a:cs typeface="Cochin"/>
            </a:endParaRPr>
          </a:p>
        </p:txBody>
      </p:sp>
      <p:sp>
        <p:nvSpPr>
          <p:cNvPr id="3" name="Content Placeholder 2"/>
          <p:cNvSpPr>
            <a:spLocks noGrp="1"/>
          </p:cNvSpPr>
          <p:nvPr>
            <p:ph idx="1"/>
          </p:nvPr>
        </p:nvSpPr>
        <p:spPr>
          <a:xfrm>
            <a:off x="1066260" y="1600200"/>
            <a:ext cx="6592346" cy="4525963"/>
          </a:xfrm>
        </p:spPr>
        <p:txBody>
          <a:bodyPr/>
          <a:lstStyle/>
          <a:p>
            <a:pPr marL="0" indent="0">
              <a:spcAft>
                <a:spcPts val="1200"/>
              </a:spcAft>
              <a:buNone/>
            </a:pPr>
            <a:r>
              <a:rPr lang="en-US" dirty="0" smtClean="0">
                <a:latin typeface="Cochin"/>
                <a:cs typeface="Cochin"/>
              </a:rPr>
              <a:t>There is no opposition between </a:t>
            </a:r>
            <a:r>
              <a:rPr lang="en-US" dirty="0" err="1" smtClean="0">
                <a:latin typeface="Cochin"/>
                <a:cs typeface="Cochin"/>
              </a:rPr>
              <a:t>Patañjali’s</a:t>
            </a:r>
            <a:r>
              <a:rPr lang="en-US" dirty="0" smtClean="0">
                <a:latin typeface="Cochin"/>
                <a:cs typeface="Cochin"/>
              </a:rPr>
              <a:t> yoga and the techniques in </a:t>
            </a:r>
            <a:r>
              <a:rPr lang="en-US" u="sng" dirty="0" smtClean="0">
                <a:latin typeface="Cochin"/>
                <a:cs typeface="Cochin"/>
              </a:rPr>
              <a:t>early </a:t>
            </a:r>
            <a:r>
              <a:rPr lang="en-US" u="sng" dirty="0" err="1" smtClean="0">
                <a:latin typeface="Cochin"/>
                <a:cs typeface="Cochin"/>
              </a:rPr>
              <a:t>Haṭha</a:t>
            </a:r>
            <a:r>
              <a:rPr lang="en-US" u="sng" dirty="0" smtClean="0">
                <a:latin typeface="Cochin"/>
                <a:cs typeface="Cochin"/>
              </a:rPr>
              <a:t> Yoga </a:t>
            </a:r>
            <a:r>
              <a:rPr lang="en-US" dirty="0" smtClean="0">
                <a:latin typeface="Cochin"/>
                <a:cs typeface="Cochin"/>
              </a:rPr>
              <a:t>texts; the practices of </a:t>
            </a:r>
            <a:r>
              <a:rPr lang="en-US" dirty="0" err="1" smtClean="0">
                <a:latin typeface="Cochin"/>
                <a:cs typeface="Cochin"/>
              </a:rPr>
              <a:t>Haṭha</a:t>
            </a:r>
            <a:r>
              <a:rPr lang="en-US" dirty="0" smtClean="0">
                <a:latin typeface="Cochin"/>
                <a:cs typeface="Cochin"/>
              </a:rPr>
              <a:t> Yoga are supplementary to those of </a:t>
            </a:r>
            <a:r>
              <a:rPr lang="en-US" i="1" dirty="0" err="1" smtClean="0">
                <a:latin typeface="Cochin"/>
                <a:cs typeface="Cochin"/>
              </a:rPr>
              <a:t>aṣṭāṅgayoga</a:t>
            </a:r>
            <a:r>
              <a:rPr lang="en-US" dirty="0" smtClean="0">
                <a:latin typeface="Cochin"/>
                <a:cs typeface="Cochin"/>
              </a:rPr>
              <a:t> (eightfold yoga, i.e. </a:t>
            </a:r>
            <a:r>
              <a:rPr lang="en-US" dirty="0" err="1" smtClean="0">
                <a:latin typeface="Cochin"/>
                <a:cs typeface="Cochin"/>
              </a:rPr>
              <a:t>Patañjala</a:t>
            </a:r>
            <a:r>
              <a:rPr lang="en-US" dirty="0" smtClean="0">
                <a:latin typeface="Cochin"/>
                <a:cs typeface="Cochin"/>
              </a:rPr>
              <a:t> Yoga).</a:t>
            </a:r>
          </a:p>
          <a:p>
            <a:pPr marL="0" indent="0">
              <a:buNone/>
            </a:pPr>
            <a:r>
              <a:rPr lang="en-US" dirty="0" smtClean="0">
                <a:latin typeface="Cochin"/>
                <a:cs typeface="Cochin"/>
              </a:rPr>
              <a:t>			-James </a:t>
            </a:r>
            <a:r>
              <a:rPr lang="en-US" dirty="0" err="1" smtClean="0">
                <a:latin typeface="Cochin"/>
                <a:cs typeface="Cochin"/>
              </a:rPr>
              <a:t>Mallinson</a:t>
            </a:r>
            <a:endParaRPr lang="en-US" dirty="0" smtClean="0">
              <a:latin typeface="Cochin"/>
              <a:cs typeface="Cochin"/>
            </a:endParaRPr>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39182151"/>
      </p:ext>
    </p:extLst>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chin"/>
                <a:cs typeface="Cochin"/>
              </a:rPr>
              <a:t>What is the difference between </a:t>
            </a:r>
            <a:r>
              <a:rPr lang="en-US" dirty="0" err="1" smtClean="0">
                <a:latin typeface="Cochin"/>
                <a:cs typeface="Cochin"/>
              </a:rPr>
              <a:t>Haṭha</a:t>
            </a:r>
            <a:r>
              <a:rPr lang="en-US" dirty="0" smtClean="0">
                <a:latin typeface="Cochin"/>
                <a:cs typeface="Cochin"/>
              </a:rPr>
              <a:t> Yoga and </a:t>
            </a:r>
            <a:r>
              <a:rPr lang="en-US" dirty="0" err="1" smtClean="0">
                <a:latin typeface="Cochin"/>
                <a:cs typeface="Cochin"/>
              </a:rPr>
              <a:t>Rāja</a:t>
            </a:r>
            <a:r>
              <a:rPr lang="en-US" dirty="0" smtClean="0">
                <a:latin typeface="Cochin"/>
                <a:cs typeface="Cochin"/>
              </a:rPr>
              <a:t> Yoga?</a:t>
            </a:r>
            <a:endParaRPr lang="en-US" dirty="0">
              <a:latin typeface="Cochin"/>
              <a:cs typeface="Cochin"/>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Cochin"/>
                <a:cs typeface="Cochin"/>
              </a:rPr>
              <a:t>In the early texts “Raja Yoga” was equal to </a:t>
            </a:r>
            <a:r>
              <a:rPr lang="en-US" i="1" dirty="0" err="1" smtClean="0">
                <a:latin typeface="Cochin"/>
                <a:cs typeface="Cochin"/>
              </a:rPr>
              <a:t>Samādhi</a:t>
            </a:r>
            <a:r>
              <a:rPr lang="en-US" dirty="0" smtClean="0">
                <a:latin typeface="Cochin"/>
                <a:cs typeface="Cochin"/>
              </a:rPr>
              <a:t>.  It is an ultimate state to be attained and not indicative of a set of practices.</a:t>
            </a:r>
          </a:p>
          <a:p>
            <a:endParaRPr lang="en-US" dirty="0" smtClean="0">
              <a:latin typeface="Cochin"/>
              <a:cs typeface="Cochin"/>
            </a:endParaRPr>
          </a:p>
          <a:p>
            <a:r>
              <a:rPr lang="en-US" dirty="0" smtClean="0">
                <a:latin typeface="Cochin"/>
                <a:cs typeface="Cochin"/>
              </a:rPr>
              <a:t>Descriptions of </a:t>
            </a:r>
            <a:r>
              <a:rPr lang="en-US" dirty="0" err="1" smtClean="0">
                <a:latin typeface="Cochin"/>
                <a:cs typeface="Cochin"/>
              </a:rPr>
              <a:t>Śāmbhavī</a:t>
            </a:r>
            <a:r>
              <a:rPr lang="en-US" dirty="0" smtClean="0">
                <a:latin typeface="Cochin"/>
                <a:cs typeface="Cochin"/>
              </a:rPr>
              <a:t> </a:t>
            </a:r>
            <a:r>
              <a:rPr lang="en-US" dirty="0" err="1" smtClean="0">
                <a:latin typeface="Cochin"/>
                <a:cs typeface="Cochin"/>
              </a:rPr>
              <a:t>Mudrā</a:t>
            </a:r>
            <a:r>
              <a:rPr lang="en-US" dirty="0" smtClean="0">
                <a:latin typeface="Cochin"/>
                <a:cs typeface="Cochin"/>
              </a:rPr>
              <a:t> omit the first 7 limbs of </a:t>
            </a:r>
            <a:r>
              <a:rPr lang="en-US" dirty="0" err="1" smtClean="0">
                <a:latin typeface="Cochin"/>
                <a:cs typeface="Cochin"/>
              </a:rPr>
              <a:t>aṣṭāṅgayoga</a:t>
            </a:r>
            <a:r>
              <a:rPr lang="en-US" dirty="0" smtClean="0">
                <a:latin typeface="Cochin"/>
                <a:cs typeface="Cochin"/>
              </a:rPr>
              <a:t> and liken this state to </a:t>
            </a:r>
            <a:r>
              <a:rPr lang="en-US" dirty="0" err="1" smtClean="0">
                <a:latin typeface="Cochin"/>
                <a:cs typeface="Cochin"/>
              </a:rPr>
              <a:t>Rājayoga</a:t>
            </a:r>
            <a:r>
              <a:rPr lang="en-US" dirty="0" smtClean="0">
                <a:latin typeface="Cochin"/>
                <a:cs typeface="Cochin"/>
              </a:rPr>
              <a:t>.  </a:t>
            </a:r>
          </a:p>
          <a:p>
            <a:endParaRPr lang="en-US" dirty="0" smtClean="0">
              <a:latin typeface="Cochin"/>
              <a:cs typeface="Cochin"/>
            </a:endParaRPr>
          </a:p>
          <a:p>
            <a:r>
              <a:rPr lang="en-US" dirty="0" smtClean="0">
                <a:latin typeface="Cochin"/>
                <a:cs typeface="Cochin"/>
              </a:rPr>
              <a:t>The HYP declares that </a:t>
            </a:r>
            <a:r>
              <a:rPr lang="en-US" dirty="0" err="1" smtClean="0">
                <a:latin typeface="Cochin"/>
                <a:cs typeface="Cochin"/>
              </a:rPr>
              <a:t>Haṭha</a:t>
            </a:r>
            <a:r>
              <a:rPr lang="en-US" dirty="0" smtClean="0">
                <a:latin typeface="Cochin"/>
                <a:cs typeface="Cochin"/>
              </a:rPr>
              <a:t> and Raja </a:t>
            </a:r>
            <a:r>
              <a:rPr lang="en-US" dirty="0" err="1" smtClean="0">
                <a:latin typeface="Cochin"/>
                <a:cs typeface="Cochin"/>
              </a:rPr>
              <a:t>Yogas</a:t>
            </a:r>
            <a:r>
              <a:rPr lang="en-US" dirty="0" smtClean="0">
                <a:latin typeface="Cochin"/>
                <a:cs typeface="Cochin"/>
              </a:rPr>
              <a:t> are interdependent.  </a:t>
            </a:r>
          </a:p>
          <a:p>
            <a:endParaRPr lang="en-US" dirty="0" smtClean="0">
              <a:latin typeface="Cochin"/>
              <a:cs typeface="Cochin"/>
            </a:endParaRPr>
          </a:p>
          <a:p>
            <a:r>
              <a:rPr lang="en-US" dirty="0" smtClean="0">
                <a:latin typeface="Cochin"/>
                <a:cs typeface="Cochin"/>
              </a:rPr>
              <a:t>Swami Vivekananda (1863-1902) also termed the Yoga of the </a:t>
            </a:r>
            <a:r>
              <a:rPr lang="en-US" i="1" dirty="0" smtClean="0">
                <a:latin typeface="Cochin"/>
                <a:cs typeface="Cochin"/>
              </a:rPr>
              <a:t>Yoga </a:t>
            </a:r>
            <a:r>
              <a:rPr lang="en-US" i="1" dirty="0" err="1" smtClean="0">
                <a:latin typeface="Cochin"/>
                <a:cs typeface="Cochin"/>
              </a:rPr>
              <a:t>Sūtras</a:t>
            </a:r>
            <a:r>
              <a:rPr lang="en-US" i="1" dirty="0" smtClean="0">
                <a:latin typeface="Cochin"/>
                <a:cs typeface="Cochin"/>
              </a:rPr>
              <a:t> </a:t>
            </a:r>
            <a:r>
              <a:rPr lang="en-US" dirty="0" smtClean="0">
                <a:latin typeface="Cochin"/>
                <a:cs typeface="Cochin"/>
              </a:rPr>
              <a:t>“Raja Yoga” and suggested that it was  primarily “mental practice.”</a:t>
            </a:r>
          </a:p>
          <a:p>
            <a:endParaRPr lang="en-US" dirty="0" smtClean="0"/>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36347174"/>
      </p:ext>
    </p:extLst>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075"/>
            <a:ext cx="8229600" cy="6206863"/>
          </a:xfrm>
        </p:spPr>
        <p:txBody>
          <a:bodyPr>
            <a:normAutofit lnSpcReduction="10000"/>
          </a:bodyPr>
          <a:lstStyle/>
          <a:p>
            <a:pPr algn="ctr">
              <a:buNone/>
            </a:pPr>
            <a:r>
              <a:rPr lang="en-US" sz="3400">
                <a:latin typeface="Cochin"/>
                <a:cs typeface="Cochin"/>
              </a:rPr>
              <a:t>Profound shifts in envisioning </a:t>
            </a:r>
          </a:p>
          <a:p>
            <a:pPr algn="ctr">
              <a:spcAft>
                <a:spcPts val="1200"/>
              </a:spcAft>
              <a:buNone/>
            </a:pPr>
            <a:r>
              <a:rPr lang="en-US" sz="3400">
                <a:latin typeface="Cochin"/>
                <a:cs typeface="Cochin"/>
              </a:rPr>
              <a:t>yoga between 400 &amp; 1000 CE:</a:t>
            </a:r>
          </a:p>
          <a:p>
            <a:pPr algn="ctr">
              <a:buNone/>
            </a:pPr>
            <a:endParaRPr lang="en-US" sz="600">
              <a:latin typeface="Cochin"/>
              <a:cs typeface="Cochin"/>
            </a:endParaRPr>
          </a:p>
          <a:p>
            <a:pPr>
              <a:spcAft>
                <a:spcPts val="600"/>
              </a:spcAft>
              <a:buNone/>
            </a:pPr>
            <a:r>
              <a:rPr lang="en-US" sz="2800">
                <a:latin typeface="Cochin"/>
                <a:cs typeface="Cochin"/>
              </a:rPr>
              <a:t>	Re-framing the goal and primary method of yoga:</a:t>
            </a:r>
          </a:p>
          <a:p>
            <a:pPr>
              <a:spcAft>
                <a:spcPts val="600"/>
              </a:spcAft>
              <a:buNone/>
            </a:pPr>
            <a:r>
              <a:rPr lang="en-US" sz="2400">
                <a:latin typeface="Cochin"/>
                <a:cs typeface="Cochin"/>
              </a:rPr>
              <a:t>	</a:t>
            </a:r>
            <a:r>
              <a:rPr lang="en-US" sz="2400" i="1">
                <a:latin typeface="Cochin"/>
                <a:cs typeface="Cochin"/>
              </a:rPr>
              <a:t>Yoga Sutra</a:t>
            </a:r>
            <a:r>
              <a:rPr lang="en-US" sz="2400">
                <a:latin typeface="Cochin"/>
                <a:cs typeface="Cochin"/>
              </a:rPr>
              <a:t>: </a:t>
            </a:r>
          </a:p>
          <a:p>
            <a:pPr>
              <a:buNone/>
            </a:pPr>
            <a:r>
              <a:rPr lang="en-US" sz="2400">
                <a:latin typeface="Cochin"/>
                <a:cs typeface="Cochin"/>
              </a:rPr>
              <a:t>			Goal: </a:t>
            </a:r>
            <a:r>
              <a:rPr lang="en-US" sz="2400" i="1">
                <a:latin typeface="Cochin"/>
                <a:cs typeface="Cochin"/>
              </a:rPr>
              <a:t>kaivalya </a:t>
            </a:r>
            <a:r>
              <a:rPr lang="en-US" sz="2400">
                <a:latin typeface="Cochin"/>
                <a:cs typeface="Cochin"/>
              </a:rPr>
              <a:t>or</a:t>
            </a:r>
            <a:r>
              <a:rPr lang="en-US" sz="2400" i="1">
                <a:latin typeface="Cochin"/>
                <a:cs typeface="Cochin"/>
              </a:rPr>
              <a:t> </a:t>
            </a:r>
            <a:r>
              <a:rPr lang="en-US" sz="2400">
                <a:latin typeface="Cochin"/>
                <a:cs typeface="Cochin"/>
              </a:rPr>
              <a:t>“aloneness,” disentangling </a:t>
            </a:r>
            <a:r>
              <a:rPr lang="en-US" sz="2400" i="1">
                <a:latin typeface="Cochin"/>
                <a:cs typeface="Cochin"/>
              </a:rPr>
              <a:t>purusha</a:t>
            </a:r>
            <a:r>
              <a:rPr lang="en-US" sz="2400">
                <a:latin typeface="Cochin"/>
                <a:cs typeface="Cochin"/>
              </a:rPr>
              <a:t> from </a:t>
            </a:r>
          </a:p>
          <a:p>
            <a:pPr>
              <a:buNone/>
            </a:pPr>
            <a:r>
              <a:rPr lang="en-US" sz="2400">
                <a:latin typeface="Cochin"/>
                <a:cs typeface="Cochin"/>
              </a:rPr>
              <a:t>				its misidentification with </a:t>
            </a:r>
            <a:r>
              <a:rPr lang="en-US" sz="2400" i="1">
                <a:latin typeface="Cochin"/>
                <a:cs typeface="Cochin"/>
              </a:rPr>
              <a:t>prakriti, </a:t>
            </a:r>
            <a:r>
              <a:rPr lang="en-US" sz="2400">
                <a:latin typeface="Cochin"/>
                <a:cs typeface="Cochin"/>
              </a:rPr>
              <a:t>the material world</a:t>
            </a:r>
          </a:p>
          <a:p>
            <a:pPr>
              <a:spcAft>
                <a:spcPts val="1200"/>
              </a:spcAft>
              <a:buNone/>
            </a:pPr>
            <a:r>
              <a:rPr lang="en-US" sz="2400">
                <a:latin typeface="Cochin"/>
                <a:cs typeface="Cochin"/>
              </a:rPr>
              <a:t>			Primary method: </a:t>
            </a:r>
            <a:r>
              <a:rPr lang="en-US" sz="2400" i="1">
                <a:latin typeface="Cochin"/>
                <a:cs typeface="Cochin"/>
              </a:rPr>
              <a:t>samadhi</a:t>
            </a:r>
            <a:r>
              <a:rPr lang="en-US" sz="2400">
                <a:latin typeface="Cochin"/>
                <a:cs typeface="Cochin"/>
              </a:rPr>
              <a:t> or “absorbed concentration”</a:t>
            </a:r>
          </a:p>
          <a:p>
            <a:pPr>
              <a:spcAft>
                <a:spcPts val="600"/>
              </a:spcAft>
              <a:buNone/>
            </a:pPr>
            <a:r>
              <a:rPr lang="en-US" sz="2400">
                <a:latin typeface="Cochin"/>
                <a:cs typeface="Cochin"/>
              </a:rPr>
              <a:t>	Hatha yoga: </a:t>
            </a:r>
          </a:p>
          <a:p>
            <a:pPr>
              <a:buNone/>
            </a:pPr>
            <a:r>
              <a:rPr lang="en-US" sz="2400">
                <a:latin typeface="Cochin"/>
                <a:cs typeface="Cochin"/>
              </a:rPr>
              <a:t>			Goal: union, to realize our identity with the divine </a:t>
            </a:r>
          </a:p>
          <a:p>
            <a:pPr>
              <a:buNone/>
            </a:pPr>
            <a:r>
              <a:rPr lang="en-US" sz="2400">
                <a:latin typeface="Cochin"/>
                <a:cs typeface="Cochin"/>
              </a:rPr>
              <a:t>				being whose body IS the material world</a:t>
            </a:r>
          </a:p>
          <a:p>
            <a:pPr>
              <a:buNone/>
            </a:pPr>
            <a:r>
              <a:rPr lang="en-US" sz="2400">
                <a:latin typeface="Cochin"/>
                <a:cs typeface="Cochin"/>
              </a:rPr>
              <a:t>			Primary method: embodied practices such as </a:t>
            </a:r>
            <a:r>
              <a:rPr lang="en-US" sz="2400" i="1">
                <a:latin typeface="Cochin"/>
                <a:cs typeface="Cochin"/>
              </a:rPr>
              <a:t>asana, </a:t>
            </a:r>
          </a:p>
          <a:p>
            <a:pPr>
              <a:buNone/>
            </a:pPr>
            <a:r>
              <a:rPr lang="en-US" sz="2400" i="1">
                <a:latin typeface="Cochin"/>
                <a:cs typeface="Cochin"/>
              </a:rPr>
              <a:t>				pranayama, mudra, mantra, </a:t>
            </a:r>
            <a:r>
              <a:rPr lang="en-US" sz="2400">
                <a:latin typeface="Cochin"/>
                <a:cs typeface="Cochin"/>
              </a:rPr>
              <a:t>etc.</a:t>
            </a:r>
          </a:p>
          <a:p>
            <a:pPr>
              <a:spcAft>
                <a:spcPts val="2400"/>
              </a:spcAft>
              <a:buNone/>
            </a:pPr>
            <a:endParaRPr lang="en-US" sz="2400">
              <a:latin typeface="Cochin"/>
              <a:cs typeface="Cochin"/>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521368" y="825439"/>
            <a:ext cx="8109201" cy="6340198"/>
          </a:xfrm>
          <a:prstGeom prst="rect">
            <a:avLst/>
          </a:prstGeom>
          <a:noFill/>
        </p:spPr>
        <p:txBody>
          <a:bodyPr wrap="square" rtlCol="0">
            <a:spAutoFit/>
          </a:bodyPr>
          <a:lstStyle/>
          <a:p>
            <a:pPr>
              <a:spcAft>
                <a:spcPts val="1200"/>
              </a:spcAft>
            </a:pPr>
            <a:r>
              <a:rPr lang="en-US" sz="3600">
                <a:latin typeface="Cochin"/>
                <a:cs typeface="Cochin"/>
              </a:rPr>
              <a:t>There is overlap and continuity…</a:t>
            </a:r>
          </a:p>
          <a:p>
            <a:pPr>
              <a:spcAft>
                <a:spcPts val="600"/>
              </a:spcAft>
            </a:pPr>
            <a:r>
              <a:rPr lang="en-US" sz="3600">
                <a:latin typeface="Cochin"/>
                <a:cs typeface="Cochin"/>
              </a:rPr>
              <a:t>	</a:t>
            </a:r>
            <a:r>
              <a:rPr lang="en-US" sz="2600">
                <a:latin typeface="Cochin"/>
                <a:cs typeface="Cochin"/>
              </a:rPr>
              <a:t>- there were bodily practices in Patanajali’s yoga</a:t>
            </a:r>
            <a:endParaRPr lang="en-US" sz="3600">
              <a:latin typeface="Cochin"/>
              <a:cs typeface="Cochin"/>
            </a:endParaRPr>
          </a:p>
          <a:p>
            <a:pPr>
              <a:spcAft>
                <a:spcPts val="1800"/>
              </a:spcAft>
            </a:pPr>
            <a:r>
              <a:rPr lang="en-US" sz="3600">
                <a:latin typeface="Cochin"/>
                <a:cs typeface="Cochin"/>
              </a:rPr>
              <a:t>	</a:t>
            </a:r>
            <a:r>
              <a:rPr lang="en-US" sz="2600">
                <a:latin typeface="Cochin"/>
                <a:cs typeface="Cochin"/>
              </a:rPr>
              <a:t>- the practices taught in the YS (including 				  		</a:t>
            </a:r>
            <a:r>
              <a:rPr lang="en-US" sz="2600" i="1">
                <a:latin typeface="Cochin"/>
                <a:cs typeface="Cochin"/>
              </a:rPr>
              <a:t>samadhi</a:t>
            </a:r>
            <a:r>
              <a:rPr lang="en-US" sz="2600">
                <a:latin typeface="Cochin"/>
                <a:cs typeface="Cochin"/>
              </a:rPr>
              <a:t>) are included in later yogas</a:t>
            </a:r>
          </a:p>
          <a:p>
            <a:r>
              <a:rPr lang="en-US" sz="2600">
                <a:latin typeface="Cochin"/>
                <a:cs typeface="Cochin"/>
              </a:rPr>
              <a:t>	- medieval yogic systems continue to teach their own</a:t>
            </a:r>
          </a:p>
          <a:p>
            <a:pPr>
              <a:spcAft>
                <a:spcPts val="1800"/>
              </a:spcAft>
            </a:pPr>
            <a:r>
              <a:rPr lang="en-US" sz="2600">
                <a:latin typeface="Cochin"/>
                <a:cs typeface="Cochin"/>
              </a:rPr>
              <a:t>		version of an eight-fold path</a:t>
            </a:r>
          </a:p>
          <a:p>
            <a:pPr>
              <a:spcAft>
                <a:spcPts val="1800"/>
              </a:spcAft>
            </a:pPr>
            <a:r>
              <a:rPr lang="en-US" sz="2600">
                <a:latin typeface="Cochin"/>
                <a:cs typeface="Cochin"/>
              </a:rPr>
              <a:t>	- the Yoga Sutras refer to devotion to the Lord of Yoga</a:t>
            </a:r>
          </a:p>
          <a:p>
            <a:r>
              <a:rPr lang="en-US" sz="2600">
                <a:latin typeface="Cochin"/>
                <a:cs typeface="Cochin"/>
              </a:rPr>
              <a:t>	- tantra continues to ground its metaphysics in</a:t>
            </a:r>
          </a:p>
          <a:p>
            <a:pPr>
              <a:spcAft>
                <a:spcPts val="1200"/>
              </a:spcAft>
            </a:pPr>
            <a:r>
              <a:rPr lang="en-US" sz="2600">
                <a:latin typeface="Cochin"/>
                <a:cs typeface="Cochin"/>
              </a:rPr>
              <a:t>				the Samkhyan categories (</a:t>
            </a:r>
            <a:r>
              <a:rPr lang="en-US" sz="2600" i="1">
                <a:latin typeface="Cochin"/>
                <a:cs typeface="Cochin"/>
              </a:rPr>
              <a:t>tattvas</a:t>
            </a:r>
            <a:r>
              <a:rPr lang="en-US" sz="2600">
                <a:latin typeface="Cochin"/>
                <a:cs typeface="Cochin"/>
              </a:rPr>
              <a:t>)</a:t>
            </a:r>
          </a:p>
          <a:p>
            <a:r>
              <a:rPr lang="en-US" sz="3600">
                <a:latin typeface="Cochin"/>
                <a:cs typeface="Cochin"/>
              </a:rPr>
              <a:t>		</a:t>
            </a:r>
          </a:p>
          <a:p>
            <a:pPr algn="ctr"/>
            <a:endParaRPr lang="en-US" sz="3600">
              <a:latin typeface="Cochin"/>
              <a:cs typeface="Cochin"/>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320842" y="467895"/>
            <a:ext cx="8309727" cy="6586419"/>
          </a:xfrm>
          <a:prstGeom prst="rect">
            <a:avLst/>
          </a:prstGeom>
          <a:noFill/>
        </p:spPr>
        <p:txBody>
          <a:bodyPr wrap="square" rtlCol="0">
            <a:spAutoFit/>
          </a:bodyPr>
          <a:lstStyle/>
          <a:p>
            <a:pPr>
              <a:spcAft>
                <a:spcPts val="1200"/>
              </a:spcAft>
            </a:pPr>
            <a:r>
              <a:rPr lang="en-US" sz="3600">
                <a:latin typeface="Cochin"/>
                <a:cs typeface="Cochin"/>
              </a:rPr>
              <a:t>But there is also a profound shift:</a:t>
            </a:r>
          </a:p>
          <a:p>
            <a:r>
              <a:rPr lang="en-US" sz="3600">
                <a:latin typeface="Cochin"/>
                <a:cs typeface="Cochin"/>
              </a:rPr>
              <a:t>	</a:t>
            </a:r>
            <a:r>
              <a:rPr lang="en-US" sz="2600">
                <a:latin typeface="Cochin"/>
                <a:cs typeface="Cochin"/>
              </a:rPr>
              <a:t>- the gods and goddesses and the world that is </a:t>
            </a:r>
          </a:p>
          <a:p>
            <a:pPr>
              <a:spcAft>
                <a:spcPts val="1200"/>
              </a:spcAft>
            </a:pPr>
            <a:r>
              <a:rPr lang="en-US" sz="2600">
                <a:latin typeface="Cochin"/>
                <a:cs typeface="Cochin"/>
              </a:rPr>
              <a:t>		their body are inscribed on the human body</a:t>
            </a:r>
          </a:p>
          <a:p>
            <a:r>
              <a:rPr lang="en-US" sz="2600">
                <a:latin typeface="Cochin"/>
                <a:cs typeface="Cochin"/>
              </a:rPr>
              <a:t>	- liberation is a process of union that unfolds and is</a:t>
            </a:r>
          </a:p>
          <a:p>
            <a:pPr>
              <a:spcAft>
                <a:spcPts val="1800"/>
              </a:spcAft>
            </a:pPr>
            <a:r>
              <a:rPr lang="en-US" sz="2600">
                <a:latin typeface="Cochin"/>
                <a:cs typeface="Cochin"/>
              </a:rPr>
              <a:t>		enacted within the human body</a:t>
            </a:r>
          </a:p>
          <a:p>
            <a:pPr>
              <a:spcAft>
                <a:spcPts val="1800"/>
              </a:spcAft>
            </a:pPr>
            <a:r>
              <a:rPr lang="en-US" sz="2600">
                <a:latin typeface="Cochin"/>
                <a:cs typeface="Cochin"/>
              </a:rPr>
              <a:t>	- the human body is the necessary vehicle for liberation</a:t>
            </a:r>
          </a:p>
          <a:p>
            <a:pPr>
              <a:spcAft>
                <a:spcPts val="1200"/>
              </a:spcAft>
            </a:pPr>
            <a:r>
              <a:rPr lang="en-US" sz="2600">
                <a:latin typeface="Cochin"/>
                <a:cs typeface="Cochin"/>
              </a:rPr>
              <a:t>	- the senses are the organs for the touch of the absolute</a:t>
            </a:r>
          </a:p>
          <a:p>
            <a:pPr>
              <a:spcAft>
                <a:spcPts val="1200"/>
              </a:spcAft>
            </a:pPr>
            <a:r>
              <a:rPr lang="en-US" sz="2600">
                <a:latin typeface="Cochin"/>
                <a:cs typeface="Cochin"/>
              </a:rPr>
              <a:t>	- desire is </a:t>
            </a:r>
            <a:r>
              <a:rPr lang="en-US" sz="2600" i="1">
                <a:latin typeface="Cochin"/>
                <a:cs typeface="Cochin"/>
              </a:rPr>
              <a:t>utilized </a:t>
            </a:r>
            <a:r>
              <a:rPr lang="en-US" sz="2600">
                <a:latin typeface="Cochin"/>
                <a:cs typeface="Cochin"/>
              </a:rPr>
              <a:t>in service of liberation </a:t>
            </a:r>
          </a:p>
          <a:p>
            <a:r>
              <a:rPr lang="en-US" sz="2600">
                <a:latin typeface="Cochin"/>
                <a:cs typeface="Cochin"/>
              </a:rPr>
              <a:t>	- new </a:t>
            </a:r>
            <a:r>
              <a:rPr lang="en-US" sz="2600" i="1">
                <a:latin typeface="Cochin"/>
                <a:cs typeface="Cochin"/>
              </a:rPr>
              <a:t>tattvas</a:t>
            </a:r>
            <a:r>
              <a:rPr lang="en-US" sz="2600">
                <a:latin typeface="Cochin"/>
                <a:cs typeface="Cochin"/>
              </a:rPr>
              <a:t> are added to the Samkhyan system to 			reframe the world as nondual in nature</a:t>
            </a:r>
          </a:p>
          <a:p>
            <a:r>
              <a:rPr lang="en-US" sz="3600">
                <a:latin typeface="Cochin"/>
                <a:cs typeface="Cochin"/>
              </a:rPr>
              <a:t>		</a:t>
            </a:r>
          </a:p>
          <a:p>
            <a:pPr algn="ctr"/>
            <a:endParaRPr lang="en-US" sz="3600">
              <a:latin typeface="Cochin"/>
              <a:cs typeface="Cochin"/>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935789"/>
            <a:ext cx="7165474" cy="4478421"/>
          </a:xfrm>
        </p:spPr>
        <p:txBody>
          <a:bodyPr>
            <a:normAutofit fontScale="90000"/>
          </a:bodyPr>
          <a:lstStyle/>
          <a:p>
            <a:pPr>
              <a:spcAft>
                <a:spcPts val="3000"/>
              </a:spcAft>
            </a:pPr>
            <a:r>
              <a:rPr lang="en-US" sz="6000">
                <a:latin typeface="Cochin"/>
                <a:cs typeface="Cochin"/>
              </a:rPr>
              <a:t>The </a:t>
            </a:r>
            <a:r>
              <a:rPr lang="en-US" sz="6000" i="1">
                <a:latin typeface="Cochin"/>
                <a:cs typeface="Cochin"/>
              </a:rPr>
              <a:t>Yogavasistha:</a:t>
            </a:r>
            <a:r>
              <a:rPr lang="en-US" sz="6000">
                <a:latin typeface="Cochin"/>
                <a:cs typeface="Cochin"/>
              </a:rPr>
              <a:t/>
            </a:r>
            <a:br>
              <a:rPr lang="en-US" sz="6000">
                <a:latin typeface="Cochin"/>
                <a:cs typeface="Cochin"/>
              </a:rPr>
            </a:br>
            <a:r>
              <a:rPr lang="en-US" sz="6000">
                <a:latin typeface="Cochin"/>
                <a:cs typeface="Cochin"/>
              </a:rPr>
              <a:t/>
            </a:r>
            <a:br>
              <a:rPr lang="en-US" sz="6000">
                <a:latin typeface="Cochin"/>
                <a:cs typeface="Cochin"/>
              </a:rPr>
            </a:br>
            <a:r>
              <a:rPr lang="en-US" sz="4000">
                <a:latin typeface="Cochin"/>
                <a:cs typeface="Cochin"/>
              </a:rPr>
              <a:t>Composed in Kashmir 800-1250 CE</a:t>
            </a:r>
            <a:br>
              <a:rPr lang="en-US" sz="4000">
                <a:latin typeface="Cochin"/>
                <a:cs typeface="Cochin"/>
              </a:rPr>
            </a:br>
            <a:r>
              <a:rPr lang="en-US" sz="4000">
                <a:latin typeface="Cochin"/>
                <a:cs typeface="Cochin"/>
              </a:rPr>
              <a:t/>
            </a:r>
            <a:br>
              <a:rPr lang="en-US" sz="4000">
                <a:latin typeface="Cochin"/>
                <a:cs typeface="Cochin"/>
              </a:rPr>
            </a:br>
            <a:r>
              <a:rPr lang="en-US" sz="4000">
                <a:latin typeface="Cochin"/>
                <a:cs typeface="Cochin"/>
              </a:rPr>
              <a:t>A nondual text portraying yoga </a:t>
            </a:r>
            <a:br>
              <a:rPr lang="en-US" sz="4000">
                <a:latin typeface="Cochin"/>
                <a:cs typeface="Cochin"/>
              </a:rPr>
            </a:br>
            <a:r>
              <a:rPr lang="en-US" sz="4000">
                <a:latin typeface="Cochin"/>
                <a:cs typeface="Cochin"/>
              </a:rPr>
              <a:t>as a practice of self-inquiry</a:t>
            </a:r>
            <a:endParaRPr lang="en-US" sz="6000">
              <a:latin typeface="Cochin"/>
              <a:cs typeface="Cochi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extBox 5"/>
          <p:cNvSpPr txBox="1"/>
          <p:nvPr/>
        </p:nvSpPr>
        <p:spPr>
          <a:xfrm>
            <a:off x="922195" y="1347628"/>
            <a:ext cx="7352857" cy="4247317"/>
          </a:xfrm>
          <a:prstGeom prst="rect">
            <a:avLst/>
          </a:prstGeom>
          <a:noFill/>
        </p:spPr>
        <p:txBody>
          <a:bodyPr wrap="square" rtlCol="0">
            <a:spAutoFit/>
          </a:bodyPr>
          <a:lstStyle/>
          <a:p>
            <a:r>
              <a:rPr lang="en-US" sz="3000" smtClean="0">
                <a:latin typeface="Cochin"/>
                <a:cs typeface="Cochin"/>
              </a:rPr>
              <a:t>You should be ceaselessly engaged in the pursuit of this gentle inquiry:</a:t>
            </a:r>
          </a:p>
          <a:p>
            <a:endParaRPr lang="en-US" sz="3000" smtClean="0">
              <a:latin typeface="Cochin"/>
              <a:cs typeface="Cochin"/>
            </a:endParaRPr>
          </a:p>
          <a:p>
            <a:r>
              <a:rPr lang="en-US" sz="3000" i="1" smtClean="0">
                <a:latin typeface="Cochin"/>
                <a:cs typeface="Cochin"/>
              </a:rPr>
              <a:t>Who am I? What is the nature of this universe?</a:t>
            </a:r>
          </a:p>
          <a:p>
            <a:endParaRPr lang="en-US" sz="3000" smtClean="0">
              <a:latin typeface="Cochin"/>
              <a:cs typeface="Cochin"/>
            </a:endParaRPr>
          </a:p>
          <a:p>
            <a:r>
              <a:rPr lang="en-US" sz="3000" smtClean="0">
                <a:latin typeface="Cochin"/>
                <a:cs typeface="Cochin"/>
              </a:rPr>
              <a:t>It is this true inquiry alone that generates knowledge.</a:t>
            </a:r>
          </a:p>
          <a:p>
            <a:endParaRPr lang="en-US" sz="3000" smtClean="0">
              <a:latin typeface="Cochin"/>
              <a:cs typeface="Cochin"/>
            </a:endParaRPr>
          </a:p>
          <a:p>
            <a:r>
              <a:rPr lang="en-US" sz="3000" smtClean="0">
                <a:latin typeface="Cochin"/>
                <a:cs typeface="Cochin"/>
              </a:rPr>
              <a:t>				-- The </a:t>
            </a:r>
            <a:r>
              <a:rPr lang="en-US" sz="3000" i="1" smtClean="0">
                <a:latin typeface="Cochin"/>
                <a:cs typeface="Cochin"/>
              </a:rPr>
              <a:t>Yogavasistha</a:t>
            </a:r>
            <a:endParaRPr lang="en-US" sz="30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65939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extBox 5"/>
          <p:cNvSpPr txBox="1"/>
          <p:nvPr/>
        </p:nvSpPr>
        <p:spPr>
          <a:xfrm>
            <a:off x="922195" y="1016000"/>
            <a:ext cx="7192437" cy="4324261"/>
          </a:xfrm>
          <a:prstGeom prst="rect">
            <a:avLst/>
          </a:prstGeom>
          <a:noFill/>
        </p:spPr>
        <p:txBody>
          <a:bodyPr wrap="square" rtlCol="0">
            <a:spAutoFit/>
          </a:bodyPr>
          <a:lstStyle/>
          <a:p>
            <a:r>
              <a:rPr lang="en-US" sz="4000" smtClean="0">
                <a:latin typeface="Cochin"/>
                <a:cs typeface="Cochin"/>
              </a:rPr>
              <a:t>Why waste your life in futile </a:t>
            </a:r>
          </a:p>
          <a:p>
            <a:r>
              <a:rPr lang="en-US" sz="4000" smtClean="0">
                <a:latin typeface="Cochin"/>
                <a:cs typeface="Cochin"/>
              </a:rPr>
              <a:t>austerities? Why not reach the </a:t>
            </a:r>
          </a:p>
          <a:p>
            <a:r>
              <a:rPr lang="en-US" sz="4000" smtClean="0">
                <a:latin typeface="Cochin"/>
                <a:cs typeface="Cochin"/>
              </a:rPr>
              <a:t>state of the enlightened by </a:t>
            </a:r>
          </a:p>
          <a:p>
            <a:r>
              <a:rPr lang="en-US" sz="4000" smtClean="0">
                <a:latin typeface="Cochin"/>
                <a:cs typeface="Cochin"/>
              </a:rPr>
              <a:t>inquiring into the very nature of </a:t>
            </a:r>
          </a:p>
          <a:p>
            <a:pPr>
              <a:spcAft>
                <a:spcPts val="1800"/>
              </a:spcAft>
            </a:pPr>
            <a:r>
              <a:rPr lang="en-US" sz="4000" smtClean="0">
                <a:latin typeface="Cochin"/>
                <a:cs typeface="Cochin"/>
              </a:rPr>
              <a:t>human bondage and liberation?</a:t>
            </a:r>
          </a:p>
          <a:p>
            <a:pPr algn="ctr"/>
            <a:endParaRPr lang="en-US" sz="3000" smtClean="0">
              <a:latin typeface="Cochin"/>
              <a:cs typeface="Cochin"/>
            </a:endParaRPr>
          </a:p>
          <a:p>
            <a:pPr algn="ctr"/>
            <a:r>
              <a:rPr lang="en-US" sz="3000" smtClean="0">
                <a:latin typeface="Cochin"/>
                <a:cs typeface="Cochin"/>
              </a:rPr>
              <a:t>-- the </a:t>
            </a:r>
            <a:r>
              <a:rPr lang="en-US" sz="3000" i="1" smtClean="0">
                <a:latin typeface="Cochin"/>
                <a:cs typeface="Cochin"/>
              </a:rPr>
              <a:t>Yogavasistha</a:t>
            </a:r>
            <a:endParaRPr lang="en-US" sz="30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6593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extBox 5"/>
          <p:cNvSpPr txBox="1"/>
          <p:nvPr/>
        </p:nvSpPr>
        <p:spPr>
          <a:xfrm>
            <a:off x="922195" y="1347628"/>
            <a:ext cx="7352857" cy="3970318"/>
          </a:xfrm>
          <a:prstGeom prst="rect">
            <a:avLst/>
          </a:prstGeom>
          <a:noFill/>
        </p:spPr>
        <p:txBody>
          <a:bodyPr wrap="square" rtlCol="0">
            <a:spAutoFit/>
          </a:bodyPr>
          <a:lstStyle/>
          <a:p>
            <a:pPr algn="ctr">
              <a:spcAft>
                <a:spcPts val="1800"/>
              </a:spcAft>
            </a:pPr>
            <a:r>
              <a:rPr lang="en-US" sz="4400" smtClean="0">
                <a:latin typeface="Cochin"/>
                <a:cs typeface="Cochin"/>
              </a:rPr>
              <a:t>The dreamlike nature of </a:t>
            </a:r>
          </a:p>
          <a:p>
            <a:pPr algn="ctr">
              <a:spcAft>
                <a:spcPts val="1800"/>
              </a:spcAft>
            </a:pPr>
            <a:r>
              <a:rPr lang="en-US" sz="4400" smtClean="0">
                <a:latin typeface="Cochin"/>
                <a:cs typeface="Cochin"/>
              </a:rPr>
              <a:t>thoughtform is only realized </a:t>
            </a:r>
          </a:p>
          <a:p>
            <a:pPr algn="ctr"/>
            <a:r>
              <a:rPr lang="en-US" sz="4400" smtClean="0">
                <a:latin typeface="Cochin"/>
                <a:cs typeface="Cochin"/>
              </a:rPr>
              <a:t>by the intense practice of yoga.</a:t>
            </a:r>
          </a:p>
          <a:p>
            <a:endParaRPr lang="en-US" sz="3000" smtClean="0">
              <a:latin typeface="Cochin"/>
              <a:cs typeface="Cochin"/>
            </a:endParaRPr>
          </a:p>
          <a:p>
            <a:pPr algn="ctr"/>
            <a:endParaRPr lang="en-US" sz="3000" smtClean="0">
              <a:latin typeface="Cochin"/>
              <a:cs typeface="Cochin"/>
            </a:endParaRPr>
          </a:p>
          <a:p>
            <a:pPr algn="ctr"/>
            <a:r>
              <a:rPr lang="en-US" sz="3000" smtClean="0">
                <a:latin typeface="Cochin"/>
                <a:cs typeface="Cochin"/>
              </a:rPr>
              <a:t>-- the </a:t>
            </a:r>
            <a:r>
              <a:rPr lang="en-US" sz="3000" i="1" smtClean="0">
                <a:latin typeface="Cochin"/>
                <a:cs typeface="Cochin"/>
              </a:rPr>
              <a:t>Yogavasistha</a:t>
            </a:r>
            <a:endParaRPr lang="en-US" sz="30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65939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567913"/>
            <a:ext cx="6400800" cy="2371306"/>
          </a:xfrm>
        </p:spPr>
        <p:txBody>
          <a:bodyPr>
            <a:noAutofit/>
          </a:bodyPr>
          <a:lstStyle/>
          <a:p>
            <a:pPr>
              <a:spcAft>
                <a:spcPts val="1800"/>
              </a:spcAft>
            </a:pPr>
            <a:r>
              <a:rPr lang="en-US" sz="5400">
                <a:latin typeface="Cochin"/>
              </a:rPr>
              <a:t>The tantric teachings of</a:t>
            </a:r>
            <a:br>
              <a:rPr lang="en-US" sz="5400">
                <a:latin typeface="Cochin"/>
              </a:rPr>
            </a:br>
            <a:r>
              <a:rPr lang="en-US" sz="5400">
                <a:latin typeface="Cochin"/>
              </a:rPr>
              <a:t>Kashmir Shaivism</a:t>
            </a:r>
            <a:endParaRPr lang="en-US" sz="5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328"/>
            <a:ext cx="8229600" cy="6478980"/>
          </a:xfrm>
        </p:spPr>
        <p:txBody>
          <a:bodyPr anchor="t">
            <a:normAutofit fontScale="90000"/>
          </a:bodyPr>
          <a:lstStyle/>
          <a:p>
            <a:pPr algn="l">
              <a:spcAft>
                <a:spcPts val="600"/>
              </a:spcAft>
            </a:pPr>
            <a:r>
              <a:rPr lang="en-US" sz="3600">
                <a:latin typeface="Cochin"/>
                <a:cs typeface="Cochin"/>
              </a:rPr>
              <a:t>Abhinavagupta </a:t>
            </a:r>
            <a:br>
              <a:rPr lang="en-US" sz="3600">
                <a:latin typeface="Cochin"/>
                <a:cs typeface="Cochin"/>
              </a:rPr>
            </a:br>
            <a:r>
              <a:rPr lang="en-US" sz="3600">
                <a:latin typeface="Cochin"/>
                <a:cs typeface="Cochin"/>
              </a:rPr>
              <a:t>		950-1025 CE</a:t>
            </a:r>
            <a:br>
              <a:rPr lang="en-US" sz="3600">
                <a:latin typeface="Cochin"/>
                <a:cs typeface="Cochin"/>
              </a:rPr>
            </a:br>
            <a:r>
              <a:rPr lang="en-US" sz="3600">
                <a:latin typeface="Cochin"/>
                <a:cs typeface="Cochin"/>
              </a:rPr>
              <a:t>		Kashmir (northern India)</a:t>
            </a:r>
            <a:br>
              <a:rPr lang="en-US" sz="3600">
                <a:latin typeface="Cochin"/>
                <a:cs typeface="Cochin"/>
              </a:rPr>
            </a:br>
            <a:r>
              <a:rPr lang="en-US" sz="3600">
                <a:latin typeface="Cochin"/>
                <a:cs typeface="Cochin"/>
              </a:rPr>
              <a:t>		author of many texts on philosophy,</a:t>
            </a:r>
            <a:br>
              <a:rPr lang="en-US" sz="3600">
                <a:latin typeface="Cochin"/>
                <a:cs typeface="Cochin"/>
              </a:rPr>
            </a:br>
            <a:r>
              <a:rPr lang="en-US" sz="3600">
                <a:latin typeface="Cochin"/>
                <a:cs typeface="Cochin"/>
              </a:rPr>
              <a:t>				tantric practice, and aesthetics</a:t>
            </a:r>
            <a:br>
              <a:rPr lang="en-US" sz="3600">
                <a:latin typeface="Cochin"/>
                <a:cs typeface="Cochin"/>
              </a:rPr>
            </a:br>
            <a:r>
              <a:rPr lang="en-US" sz="3600">
                <a:latin typeface="Cochin"/>
                <a:cs typeface="Cochin"/>
              </a:rPr>
              <a:t>		synthesized all systems into tantra</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Abhinavagupta’s student: Kshemaraja</a:t>
            </a:r>
            <a:br>
              <a:rPr lang="en-US" sz="3600">
                <a:latin typeface="Cochin"/>
                <a:cs typeface="Cochin"/>
              </a:rPr>
            </a:br>
            <a:r>
              <a:rPr lang="en-US" sz="3600">
                <a:latin typeface="Cochin"/>
                <a:cs typeface="Cochin"/>
              </a:rPr>
              <a:t/>
            </a:r>
            <a:br>
              <a:rPr lang="en-US" sz="3600">
                <a:latin typeface="Cochin"/>
                <a:cs typeface="Cochin"/>
              </a:rPr>
            </a:br>
            <a:r>
              <a:rPr lang="en-US" sz="3600" i="1">
                <a:latin typeface="Cochin"/>
                <a:cs typeface="Cochin"/>
              </a:rPr>
              <a:t>The Heart of Recognition</a:t>
            </a:r>
            <a:br>
              <a:rPr lang="en-US" sz="3600" i="1">
                <a:latin typeface="Cochin"/>
                <a:cs typeface="Cochin"/>
              </a:rPr>
            </a:br>
            <a:r>
              <a:rPr lang="en-US" sz="3600" i="1">
                <a:latin typeface="Cochin"/>
                <a:cs typeface="Cochin"/>
              </a:rPr>
              <a:t>		</a:t>
            </a:r>
            <a:r>
              <a:rPr lang="en-US" sz="3600">
                <a:latin typeface="Cochin"/>
                <a:cs typeface="Cochin"/>
              </a:rPr>
              <a:t>20 sutras summarizing this worldview</a:t>
            </a:r>
            <a:br>
              <a:rPr lang="en-US" sz="3600">
                <a:latin typeface="Cochin"/>
                <a:cs typeface="Cochin"/>
              </a:rPr>
            </a:br>
            <a:r>
              <a:rPr lang="en-US" sz="3600">
                <a:latin typeface="Cochin"/>
                <a:cs typeface="Cochin"/>
              </a:rPr>
              <a:t>		written by Kshemaraja ca. 1050 CE</a:t>
            </a:r>
            <a:br>
              <a:rPr lang="en-US" sz="3600">
                <a:latin typeface="Cochin"/>
                <a:cs typeface="Cochin"/>
              </a:rPr>
            </a:br>
            <a:endParaRPr lang="en-US" sz="3600">
              <a:latin typeface="Cochin"/>
              <a:cs typeface="Cochin"/>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94153" y="816351"/>
            <a:ext cx="7243926" cy="4768528"/>
          </a:xfrm>
        </p:spPr>
        <p:txBody>
          <a:bodyPr>
            <a:normAutofit fontScale="90000"/>
          </a:bodyPr>
          <a:lstStyle/>
          <a:p>
            <a:pPr algn="l"/>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4444">
                <a:latin typeface="Cochin"/>
                <a:cs typeface="Cochin"/>
              </a:rPr>
              <a:t>Consciousness, in Her freedom, brings about the attainment of the universe.</a:t>
            </a: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t>
            </a:r>
            <a:r>
              <a:rPr lang="en-US" sz="4000">
                <a:latin typeface="Cochin"/>
                <a:cs typeface="Cochin"/>
              </a:rPr>
              <a:t>-- </a:t>
            </a:r>
            <a:r>
              <a:rPr lang="en-US" sz="4000" i="1">
                <a:latin typeface="Cochin"/>
                <a:cs typeface="Cochin"/>
              </a:rPr>
              <a:t>Pratyabhijnahrdayam, </a:t>
            </a:r>
            <a:r>
              <a:rPr lang="en-US" sz="4000">
                <a:latin typeface="Cochin"/>
                <a:cs typeface="Cochin"/>
              </a:rPr>
              <a:t>sutra 1</a:t>
            </a: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i="1">
                <a:latin typeface="Cochin"/>
                <a:cs typeface="Cochin"/>
              </a:rPr>
              <a:t/>
            </a:r>
            <a:br>
              <a:rPr lang="en-US" i="1">
                <a:latin typeface="Cochin"/>
                <a:cs typeface="Cochin"/>
              </a:rPr>
            </a:br>
            <a:r>
              <a:rPr lang="en-US" i="1">
                <a:latin typeface="Cochin"/>
                <a:cs typeface="Cochin"/>
              </a:rPr>
              <a:t/>
            </a:r>
            <a:br>
              <a:rPr lang="en-US" i="1">
                <a:latin typeface="Cochin"/>
                <a:cs typeface="Cochin"/>
              </a:rPr>
            </a:br>
            <a:endParaRPr lang="en-US">
              <a:latin typeface="Cochin"/>
              <a:cs typeface="Cochin"/>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94153" y="816351"/>
            <a:ext cx="7243926" cy="4768528"/>
          </a:xfrm>
        </p:spPr>
        <p:txBody>
          <a:bodyPr>
            <a:normAutofit fontScale="90000"/>
          </a:bodyPr>
          <a:lstStyle/>
          <a:p>
            <a:pPr algn="l"/>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4444">
                <a:latin typeface="Cochin"/>
                <a:cs typeface="Cochin"/>
              </a:rPr>
              <a:t>Consciousness herself, having descended from the expanded state, becomes the mind, contracted by the objects of perception.</a:t>
            </a: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t>
            </a:r>
            <a:r>
              <a:rPr lang="en-US" sz="4000">
                <a:latin typeface="Cochin"/>
                <a:cs typeface="Cochin"/>
              </a:rPr>
              <a:t>-- </a:t>
            </a:r>
            <a:r>
              <a:rPr lang="en-US" sz="4000" i="1">
                <a:latin typeface="Cochin"/>
                <a:cs typeface="Cochin"/>
              </a:rPr>
              <a:t>Pratyabhijnahrdayam, </a:t>
            </a:r>
            <a:r>
              <a:rPr lang="en-US" sz="4000">
                <a:latin typeface="Cochin"/>
                <a:cs typeface="Cochin"/>
              </a:rPr>
              <a:t>sutra 5</a:t>
            </a: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i="1">
                <a:latin typeface="Cochin"/>
                <a:cs typeface="Cochin"/>
              </a:rPr>
              <a:t/>
            </a:r>
            <a:br>
              <a:rPr lang="en-US" i="1">
                <a:latin typeface="Cochin"/>
                <a:cs typeface="Cochin"/>
              </a:rPr>
            </a:br>
            <a:r>
              <a:rPr lang="en-US" i="1">
                <a:latin typeface="Cochin"/>
                <a:cs typeface="Cochin"/>
              </a:rPr>
              <a:t/>
            </a:r>
            <a:br>
              <a:rPr lang="en-US" i="1">
                <a:latin typeface="Cochin"/>
                <a:cs typeface="Cochin"/>
              </a:rPr>
            </a:br>
            <a:endParaRPr lang="en-US">
              <a:latin typeface="Cochin"/>
              <a:cs typeface="Cochin"/>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94153" y="816351"/>
            <a:ext cx="7243926" cy="4768528"/>
          </a:xfrm>
        </p:spPr>
        <p:txBody>
          <a:bodyPr>
            <a:normAutofit fontScale="90000"/>
          </a:bodyPr>
          <a:lstStyle/>
          <a:p>
            <a:pPr algn="l"/>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4000">
                <a:latin typeface="Cochin"/>
                <a:cs typeface="Cochin"/>
              </a:rPr>
              <a:t>That which is full of Consciousness, due to contraction of its powers, becomes a transmigratory soul, covered by impurities.</a:t>
            </a:r>
            <a:br>
              <a:rPr lang="en-US" sz="4000">
                <a:latin typeface="Cochin"/>
                <a:cs typeface="Cochin"/>
              </a:rPr>
            </a:br>
            <a:r>
              <a:rPr lang="en-US" sz="3600">
                <a:latin typeface="Cochin"/>
                <a:cs typeface="Cochin"/>
              </a:rPr>
              <a:t/>
            </a:r>
            <a:br>
              <a:rPr lang="en-US" sz="3600">
                <a:latin typeface="Cochin"/>
                <a:cs typeface="Cochin"/>
              </a:rPr>
            </a:br>
            <a:r>
              <a:rPr lang="en-US" sz="3600">
                <a:latin typeface="Cochin"/>
                <a:cs typeface="Cochin"/>
              </a:rPr>
              <a:t>    </a:t>
            </a:r>
            <a:r>
              <a:rPr lang="en-US" sz="3556">
                <a:latin typeface="Cochin"/>
                <a:cs typeface="Cochin"/>
              </a:rPr>
              <a:t> -- </a:t>
            </a:r>
            <a:r>
              <a:rPr lang="en-US" sz="3600" i="1">
                <a:latin typeface="Cochin"/>
                <a:cs typeface="Cochin"/>
              </a:rPr>
              <a:t>Pratyabhijnahrdayam</a:t>
            </a:r>
            <a:r>
              <a:rPr lang="en-US" sz="3556" i="1">
                <a:latin typeface="Cochin"/>
                <a:cs typeface="Cochin"/>
              </a:rPr>
              <a:t>, </a:t>
            </a:r>
            <a:r>
              <a:rPr lang="en-US" sz="3556">
                <a:latin typeface="Cochin"/>
                <a:cs typeface="Cochin"/>
              </a:rPr>
              <a:t>sutra 9</a:t>
            </a: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i="1">
                <a:latin typeface="Cochin"/>
                <a:cs typeface="Cochin"/>
              </a:rPr>
              <a:t/>
            </a:r>
            <a:br>
              <a:rPr lang="en-US" i="1">
                <a:latin typeface="Cochin"/>
                <a:cs typeface="Cochin"/>
              </a:rPr>
            </a:br>
            <a:r>
              <a:rPr lang="en-US" i="1">
                <a:latin typeface="Cochin"/>
                <a:cs typeface="Cochin"/>
              </a:rPr>
              <a:t/>
            </a:r>
            <a:br>
              <a:rPr lang="en-US" i="1">
                <a:latin typeface="Cochin"/>
                <a:cs typeface="Cochin"/>
              </a:rPr>
            </a:br>
            <a:endParaRPr lang="en-US">
              <a:latin typeface="Cochin"/>
              <a:cs typeface="Cochin"/>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94153" y="816351"/>
            <a:ext cx="7243926" cy="4768528"/>
          </a:xfrm>
        </p:spPr>
        <p:txBody>
          <a:bodyPr>
            <a:normAutofit fontScale="90000"/>
          </a:bodyPr>
          <a:lstStyle/>
          <a:p>
            <a:pPr algn="l"/>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778">
                <a:latin typeface="Cochin"/>
                <a:cs typeface="Cochin"/>
              </a:rPr>
              <a:t>When one is fully aware… the mind itself becomes Consciousness by rising to the state of full expansion through inward-facing contemplation.</a:t>
            </a:r>
            <a:r>
              <a:rPr lang="en-US" sz="4000">
                <a:latin typeface="Cochin"/>
                <a:cs typeface="Cochin"/>
              </a:rPr>
              <a:t/>
            </a:r>
            <a:br>
              <a:rPr lang="en-US" sz="4000">
                <a:latin typeface="Cochin"/>
                <a:cs typeface="Cochin"/>
              </a:rPr>
            </a:br>
            <a:r>
              <a:rPr lang="en-US" sz="3600">
                <a:latin typeface="Cochin"/>
                <a:cs typeface="Cochin"/>
              </a:rPr>
              <a:t/>
            </a:r>
            <a:br>
              <a:rPr lang="en-US" sz="3600">
                <a:latin typeface="Cochin"/>
                <a:cs typeface="Cochin"/>
              </a:rPr>
            </a:br>
            <a:r>
              <a:rPr lang="en-US" sz="3600">
                <a:latin typeface="Cochin"/>
                <a:cs typeface="Cochin"/>
              </a:rPr>
              <a:t>    </a:t>
            </a:r>
            <a:r>
              <a:rPr lang="en-US" sz="3556">
                <a:latin typeface="Cochin"/>
                <a:cs typeface="Cochin"/>
              </a:rPr>
              <a:t> -- </a:t>
            </a:r>
            <a:r>
              <a:rPr lang="en-US" sz="3600" i="1">
                <a:latin typeface="Cochin"/>
                <a:cs typeface="Cochin"/>
              </a:rPr>
              <a:t>Pratyabhijnahrdayam</a:t>
            </a:r>
            <a:r>
              <a:rPr lang="en-US" sz="3556" i="1">
                <a:latin typeface="Cochin"/>
                <a:cs typeface="Cochin"/>
              </a:rPr>
              <a:t>, </a:t>
            </a:r>
            <a:r>
              <a:rPr lang="en-US" sz="3556">
                <a:latin typeface="Cochin"/>
                <a:cs typeface="Cochin"/>
              </a:rPr>
              <a:t>sutra 13</a:t>
            </a: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i="1">
                <a:latin typeface="Cochin"/>
                <a:cs typeface="Cochin"/>
              </a:rPr>
              <a:t/>
            </a:r>
            <a:br>
              <a:rPr lang="en-US" i="1">
                <a:latin typeface="Cochin"/>
                <a:cs typeface="Cochin"/>
              </a:rPr>
            </a:br>
            <a:r>
              <a:rPr lang="en-US" i="1">
                <a:latin typeface="Cochin"/>
                <a:cs typeface="Cochin"/>
              </a:rPr>
              <a:t/>
            </a:r>
            <a:br>
              <a:rPr lang="en-US" i="1">
                <a:latin typeface="Cochin"/>
                <a:cs typeface="Cochin"/>
              </a:rPr>
            </a:br>
            <a:endParaRPr lang="en-US">
              <a:latin typeface="Cochin"/>
              <a:cs typeface="Cochin"/>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94153" y="816351"/>
            <a:ext cx="7243926" cy="4768528"/>
          </a:xfrm>
        </p:spPr>
        <p:txBody>
          <a:bodyPr>
            <a:normAutofit fontScale="90000"/>
          </a:bodyPr>
          <a:lstStyle/>
          <a:p>
            <a:pPr algn="l"/>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sz="3778">
                <a:latin typeface="Cochin"/>
                <a:cs typeface="Cochin"/>
              </a:rPr>
              <a:t>The state of liberation while living is the unwavering experience of oneness with Consciousness, even while one perceives the body.</a:t>
            </a:r>
            <a:r>
              <a:rPr lang="en-US" sz="4000">
                <a:latin typeface="Cochin"/>
                <a:cs typeface="Cochin"/>
              </a:rPr>
              <a:t/>
            </a:r>
            <a:br>
              <a:rPr lang="en-US" sz="4000">
                <a:latin typeface="Cochin"/>
                <a:cs typeface="Cochin"/>
              </a:rPr>
            </a:br>
            <a:r>
              <a:rPr lang="en-US" sz="3600">
                <a:latin typeface="Cochin"/>
                <a:cs typeface="Cochin"/>
              </a:rPr>
              <a:t/>
            </a:r>
            <a:br>
              <a:rPr lang="en-US" sz="3600">
                <a:latin typeface="Cochin"/>
                <a:cs typeface="Cochin"/>
              </a:rPr>
            </a:br>
            <a:r>
              <a:rPr lang="en-US" sz="3600">
                <a:latin typeface="Cochin"/>
                <a:cs typeface="Cochin"/>
              </a:rPr>
              <a:t>    </a:t>
            </a:r>
            <a:r>
              <a:rPr lang="en-US" sz="3556">
                <a:latin typeface="Cochin"/>
                <a:cs typeface="Cochin"/>
              </a:rPr>
              <a:t> -- </a:t>
            </a:r>
            <a:r>
              <a:rPr lang="en-US" sz="3600" i="1">
                <a:latin typeface="Cochin"/>
                <a:cs typeface="Cochin"/>
              </a:rPr>
              <a:t>Pratyabhijnahrdayam</a:t>
            </a:r>
            <a:r>
              <a:rPr lang="en-US" sz="3556" i="1">
                <a:latin typeface="Cochin"/>
                <a:cs typeface="Cochin"/>
              </a:rPr>
              <a:t>, </a:t>
            </a:r>
            <a:r>
              <a:rPr lang="en-US" sz="3556">
                <a:latin typeface="Cochin"/>
                <a:cs typeface="Cochin"/>
              </a:rPr>
              <a:t>sutra 16</a:t>
            </a:r>
            <a:r>
              <a:rPr lang="en-US" sz="3600">
                <a:latin typeface="Cochin"/>
                <a:cs typeface="Cochin"/>
              </a:rPr>
              <a:t/>
            </a:r>
            <a:br>
              <a:rPr lang="en-US" sz="3600">
                <a:latin typeface="Cochin"/>
                <a:cs typeface="Cochin"/>
              </a:rPr>
            </a:br>
            <a:r>
              <a:rPr lang="en-US" sz="3600">
                <a:latin typeface="Cochin"/>
                <a:cs typeface="Cochin"/>
              </a:rPr>
              <a:t/>
            </a:r>
            <a:br>
              <a:rPr lang="en-US" sz="3600">
                <a:latin typeface="Cochin"/>
                <a:cs typeface="Cochin"/>
              </a:rPr>
            </a:br>
            <a:r>
              <a:rPr lang="en-US" i="1">
                <a:latin typeface="Cochin"/>
                <a:cs typeface="Cochin"/>
              </a:rPr>
              <a:t/>
            </a:r>
            <a:br>
              <a:rPr lang="en-US" i="1">
                <a:latin typeface="Cochin"/>
                <a:cs typeface="Cochin"/>
              </a:rPr>
            </a:br>
            <a:r>
              <a:rPr lang="en-US" i="1">
                <a:latin typeface="Cochin"/>
                <a:cs typeface="Cochin"/>
              </a:rPr>
              <a:t/>
            </a:r>
            <a:br>
              <a:rPr lang="en-US" i="1">
                <a:latin typeface="Cochin"/>
                <a:cs typeface="Cochin"/>
              </a:rPr>
            </a:br>
            <a:endParaRPr lang="en-US">
              <a:latin typeface="Cochin"/>
              <a:cs typeface="Cochin"/>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225" y="920015"/>
            <a:ext cx="7969616" cy="4924025"/>
          </a:xfrm>
        </p:spPr>
        <p:txBody>
          <a:bodyPr anchor="t">
            <a:normAutofit fontScale="92500" lnSpcReduction="10000"/>
          </a:bodyPr>
          <a:lstStyle/>
          <a:p>
            <a:pPr algn="ctr">
              <a:buNone/>
            </a:pPr>
            <a:r>
              <a:rPr lang="en-US" sz="4800">
                <a:latin typeface="Cochin"/>
                <a:cs typeface="Cochin"/>
              </a:rPr>
              <a:t>The yoga of recognition:</a:t>
            </a:r>
          </a:p>
          <a:p>
            <a:pPr algn="ctr">
              <a:buNone/>
            </a:pPr>
            <a:endParaRPr lang="en-US" sz="3600">
              <a:latin typeface="Cochin"/>
              <a:cs typeface="Cochin"/>
            </a:endParaRPr>
          </a:p>
          <a:p>
            <a:r>
              <a:rPr lang="en-US" sz="4000">
                <a:latin typeface="Cochin"/>
                <a:cs typeface="Cochin"/>
              </a:rPr>
              <a:t>recognizing one’s own awareness as the awareness of God</a:t>
            </a:r>
          </a:p>
          <a:p>
            <a:r>
              <a:rPr lang="en-US" sz="4000">
                <a:latin typeface="Cochin"/>
                <a:cs typeface="Cochin"/>
              </a:rPr>
              <a:t>recognizing one’s own identity as Shiva/Shakti</a:t>
            </a:r>
          </a:p>
          <a:p>
            <a:r>
              <a:rPr lang="en-US" sz="4000">
                <a:latin typeface="Cochin"/>
                <a:cs typeface="Cochin"/>
              </a:rPr>
              <a:t>recognizing all that is perceived as one’s own body, the body of God</a:t>
            </a:r>
          </a:p>
          <a:p>
            <a:endParaRPr lang="en-US" sz="3600" i="1">
              <a:latin typeface="Cochin"/>
              <a:cs typeface="Cochin"/>
            </a:endParaRPr>
          </a:p>
          <a:p>
            <a:endParaRPr lang="en-US" sz="3600">
              <a:latin typeface="Cochin"/>
              <a:cs typeface="Cochin"/>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1264" y="1457158"/>
            <a:ext cx="5842000" cy="3449052"/>
          </a:xfrm>
        </p:spPr>
        <p:txBody>
          <a:bodyPr>
            <a:normAutofit/>
          </a:bodyPr>
          <a:lstStyle/>
          <a:p>
            <a:r>
              <a:rPr lang="en-US" sz="6000">
                <a:latin typeface="Cochin"/>
                <a:cs typeface="Cochin"/>
              </a:rPr>
              <a:t>What is tantra?</a:t>
            </a:r>
            <a:br>
              <a:rPr lang="en-US" sz="6000">
                <a:latin typeface="Cochin"/>
                <a:cs typeface="Cochin"/>
              </a:rPr>
            </a:br>
            <a:r>
              <a:rPr lang="en-US" sz="6000">
                <a:latin typeface="Cochin"/>
                <a:cs typeface="Cochin"/>
              </a:rPr>
              <a:t/>
            </a:r>
            <a:br>
              <a:rPr lang="en-US" sz="6000">
                <a:latin typeface="Cochin"/>
                <a:cs typeface="Cochin"/>
              </a:rPr>
            </a:br>
            <a:r>
              <a:rPr lang="en-US" sz="3800">
                <a:latin typeface="Cochin"/>
                <a:cs typeface="Cochin"/>
              </a:rPr>
              <a:t>A worldview that ultimately spreads throughout Asia…</a:t>
            </a:r>
            <a:endParaRPr lang="en-US" sz="6000">
              <a:latin typeface="Cochin"/>
              <a:cs typeface="Cochi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extBox 5"/>
          <p:cNvSpPr txBox="1"/>
          <p:nvPr/>
        </p:nvSpPr>
        <p:spPr>
          <a:xfrm>
            <a:off x="588212" y="481262"/>
            <a:ext cx="7980946" cy="5509200"/>
          </a:xfrm>
          <a:prstGeom prst="rect">
            <a:avLst/>
          </a:prstGeom>
          <a:noFill/>
        </p:spPr>
        <p:txBody>
          <a:bodyPr wrap="square" rtlCol="0">
            <a:spAutoFit/>
          </a:bodyPr>
          <a:lstStyle/>
          <a:p>
            <a:r>
              <a:rPr lang="en-US" sz="3200">
                <a:latin typeface="Cochin"/>
                <a:cs typeface="Cochin"/>
              </a:rPr>
              <a:t>Tantric practice… aims at ritually gaining access to the energy of the godhead that created and controls the universe, then concentrating and internalizing that power in the body of the devotee. This turns the world and the body into channels of salvation, and a means of merging with the Absolute, but also grants tangible magical powers to the devotee, in this life, in the present.</a:t>
            </a:r>
          </a:p>
          <a:p>
            <a:endParaRPr lang="en-US" sz="3200" b="1">
              <a:latin typeface="Cochin"/>
              <a:cs typeface="Cochin"/>
            </a:endParaRPr>
          </a:p>
          <a:p>
            <a:r>
              <a:rPr lang="en-US" sz="3200">
                <a:latin typeface="Cochin"/>
                <a:cs typeface="Cochin"/>
              </a:rPr>
              <a:t>			-- William Dalymple </a:t>
            </a:r>
            <a:endParaRPr lang="en-US" sz="3000" dirty="0">
              <a:latin typeface="Cochin"/>
              <a:cs typeface="Cochin"/>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65939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673852" y="1373544"/>
            <a:ext cx="7697482" cy="4431983"/>
          </a:xfrm>
          <a:prstGeom prst="rect">
            <a:avLst/>
          </a:prstGeom>
          <a:noFill/>
        </p:spPr>
        <p:txBody>
          <a:bodyPr wrap="square" rtlCol="0">
            <a:spAutoFit/>
          </a:bodyPr>
          <a:lstStyle/>
          <a:p>
            <a:pPr algn="ctr">
              <a:spcAft>
                <a:spcPts val="1200"/>
              </a:spcAft>
            </a:pPr>
            <a:r>
              <a:rPr lang="en-US" sz="3600">
                <a:latin typeface="Cochin"/>
                <a:cs typeface="Cochin"/>
              </a:rPr>
              <a:t>The empowerment of the body,</a:t>
            </a:r>
          </a:p>
          <a:p>
            <a:pPr algn="ctr">
              <a:spcAft>
                <a:spcPts val="1200"/>
              </a:spcAft>
            </a:pPr>
            <a:r>
              <a:rPr lang="en-US" sz="3600">
                <a:latin typeface="Cochin"/>
                <a:cs typeface="Cochin"/>
              </a:rPr>
              <a:t>which means its divinization,</a:t>
            </a:r>
          </a:p>
          <a:p>
            <a:pPr algn="ctr">
              <a:spcAft>
                <a:spcPts val="1200"/>
              </a:spcAft>
            </a:pPr>
            <a:r>
              <a:rPr lang="en-US" sz="3600">
                <a:latin typeface="Cochin"/>
                <a:cs typeface="Cochin"/>
              </a:rPr>
              <a:t>is the most important quality</a:t>
            </a:r>
          </a:p>
          <a:p>
            <a:pPr algn="ctr"/>
            <a:r>
              <a:rPr lang="en-US" sz="3600">
                <a:latin typeface="Cochin"/>
                <a:cs typeface="Cochin"/>
              </a:rPr>
              <a:t>in the tantric traditions. </a:t>
            </a:r>
          </a:p>
          <a:p>
            <a:pPr algn="ctr"/>
            <a:endParaRPr lang="en-US" sz="3600">
              <a:latin typeface="Cochin"/>
              <a:cs typeface="Cochin"/>
            </a:endParaRPr>
          </a:p>
          <a:p>
            <a:pPr algn="ctr"/>
            <a:endParaRPr lang="en-US" sz="3600">
              <a:latin typeface="Cochin"/>
              <a:cs typeface="Cochin"/>
            </a:endParaRPr>
          </a:p>
          <a:p>
            <a:pPr algn="ctr"/>
            <a:r>
              <a:rPr lang="en-US" sz="3200">
                <a:latin typeface="Cochin"/>
                <a:cs typeface="Cochin"/>
              </a:rPr>
              <a:t>-- Gavin Flood, </a:t>
            </a:r>
            <a:r>
              <a:rPr lang="en-US" sz="3200" i="1">
                <a:latin typeface="Cochin"/>
                <a:cs typeface="Cochin"/>
              </a:rPr>
              <a:t>The Tantric Body</a:t>
            </a:r>
            <a:endParaRPr lang="en-US" sz="32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photo-5 copy.JPG"/>
          <p:cNvPicPr>
            <a:picLocks noChangeAspect="1"/>
          </p:cNvPicPr>
          <p:nvPr/>
        </p:nvPicPr>
        <p:blipFill>
          <a:blip r:embed="rId2"/>
          <a:stretch>
            <a:fillRect/>
          </a:stretch>
        </p:blipFill>
        <p:spPr>
          <a:xfrm>
            <a:off x="3083245" y="0"/>
            <a:ext cx="4978400" cy="6858000"/>
          </a:xfrm>
          <a:prstGeom prst="rect">
            <a:avLst/>
          </a:prstGeom>
        </p:spPr>
      </p:pic>
      <p:sp>
        <p:nvSpPr>
          <p:cNvPr id="3" name="TextBox 2"/>
          <p:cNvSpPr txBox="1"/>
          <p:nvPr/>
        </p:nvSpPr>
        <p:spPr>
          <a:xfrm>
            <a:off x="736218" y="1295796"/>
            <a:ext cx="1872979" cy="3785652"/>
          </a:xfrm>
          <a:prstGeom prst="rect">
            <a:avLst/>
          </a:prstGeom>
          <a:noFill/>
        </p:spPr>
        <p:txBody>
          <a:bodyPr wrap="none" rtlCol="0">
            <a:spAutoFit/>
          </a:bodyPr>
          <a:lstStyle/>
          <a:p>
            <a:pPr algn="ctr"/>
            <a:r>
              <a:rPr lang="en-US" sz="4800">
                <a:latin typeface="Cochin"/>
                <a:cs typeface="Cochin"/>
              </a:rPr>
              <a:t>the</a:t>
            </a:r>
          </a:p>
          <a:p>
            <a:pPr algn="ctr"/>
            <a:endParaRPr lang="en-US" sz="4800">
              <a:latin typeface="Cochin"/>
              <a:cs typeface="Cochin"/>
            </a:endParaRPr>
          </a:p>
          <a:p>
            <a:pPr algn="ctr"/>
            <a:r>
              <a:rPr lang="en-US" sz="4800">
                <a:latin typeface="Cochin"/>
                <a:cs typeface="Cochin"/>
              </a:rPr>
              <a:t>tantric</a:t>
            </a:r>
          </a:p>
          <a:p>
            <a:pPr algn="ctr"/>
            <a:endParaRPr lang="en-US" sz="4800">
              <a:latin typeface="Cochin"/>
              <a:cs typeface="Cochin"/>
            </a:endParaRPr>
          </a:p>
          <a:p>
            <a:pPr algn="ctr"/>
            <a:r>
              <a:rPr lang="en-US" sz="4800">
                <a:latin typeface="Cochin"/>
                <a:cs typeface="Cochin"/>
              </a:rPr>
              <a:t>body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774417" y="1777437"/>
            <a:ext cx="7756996" cy="3924151"/>
          </a:xfrm>
          <a:prstGeom prst="rect">
            <a:avLst/>
          </a:prstGeom>
        </p:spPr>
        <p:txBody>
          <a:bodyPr wrap="square">
            <a:spAutoFit/>
          </a:bodyPr>
          <a:lstStyle/>
          <a:p>
            <a:pPr algn="ctr">
              <a:spcAft>
                <a:spcPts val="1800"/>
              </a:spcAft>
            </a:pPr>
            <a:r>
              <a:rPr lang="en-US" sz="5400" dirty="0">
                <a:latin typeface="Cochin"/>
                <a:cs typeface="Cochin"/>
              </a:rPr>
              <a:t>Definitions of yoga</a:t>
            </a:r>
          </a:p>
          <a:p>
            <a:pPr algn="ctr">
              <a:spcAft>
                <a:spcPts val="1800"/>
              </a:spcAft>
            </a:pPr>
            <a:r>
              <a:rPr lang="en-US" sz="5400" dirty="0">
                <a:latin typeface="Cochin"/>
                <a:cs typeface="Cochin"/>
              </a:rPr>
              <a:t>in</a:t>
            </a:r>
            <a:r>
              <a:rPr lang="en-US" sz="5400" dirty="0" smtClean="0">
                <a:latin typeface="Cochin"/>
                <a:cs typeface="Cochin"/>
              </a:rPr>
              <a:t> hatha yoga</a:t>
            </a:r>
          </a:p>
          <a:p>
            <a:pPr algn="ctr">
              <a:spcAft>
                <a:spcPts val="1800"/>
              </a:spcAft>
            </a:pPr>
            <a:r>
              <a:rPr lang="en-US" sz="5400" dirty="0" smtClean="0">
                <a:latin typeface="Cochin"/>
                <a:cs typeface="Cochin"/>
              </a:rPr>
              <a:t>and Kashmir Shaivism</a:t>
            </a:r>
          </a:p>
          <a:p>
            <a:endParaRPr lang="en-US" sz="4200" smtClean="0">
              <a:latin typeface="Cochin"/>
              <a:cs typeface="Cochin"/>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78756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625499" y="1965158"/>
            <a:ext cx="7915469" cy="4708981"/>
          </a:xfrm>
          <a:prstGeom prst="rect">
            <a:avLst/>
          </a:prstGeom>
        </p:spPr>
        <p:txBody>
          <a:bodyPr wrap="square">
            <a:spAutoFit/>
          </a:bodyPr>
          <a:lstStyle/>
          <a:p>
            <a:pPr>
              <a:spcAft>
                <a:spcPts val="3000"/>
              </a:spcAft>
            </a:pPr>
            <a:r>
              <a:rPr lang="en-US" sz="3000" dirty="0" smtClean="0">
                <a:latin typeface="Cochin"/>
                <a:cs typeface="Cochin"/>
              </a:rPr>
              <a:t>“Yoga </a:t>
            </a:r>
            <a:r>
              <a:rPr lang="en-US" sz="3000" dirty="0">
                <a:latin typeface="Cochin"/>
                <a:cs typeface="Cochin"/>
              </a:rPr>
              <a:t>is defined as the unification of the many pairs of opposites,</a:t>
            </a:r>
          </a:p>
          <a:p>
            <a:pPr>
              <a:spcAft>
                <a:spcPts val="1200"/>
              </a:spcAft>
            </a:pPr>
            <a:r>
              <a:rPr lang="en-US" sz="3000" dirty="0">
                <a:latin typeface="Cochin"/>
                <a:cs typeface="Cochin"/>
              </a:rPr>
              <a:t>     the unification of in-breath and out-breath,</a:t>
            </a:r>
          </a:p>
          <a:p>
            <a:pPr>
              <a:spcAft>
                <a:spcPts val="1800"/>
              </a:spcAft>
            </a:pPr>
            <a:r>
              <a:rPr lang="en-US" sz="3000" dirty="0">
                <a:latin typeface="Cochin"/>
                <a:cs typeface="Cochin"/>
              </a:rPr>
              <a:t>     the unification of the sun and the moon, </a:t>
            </a:r>
          </a:p>
          <a:p>
            <a:r>
              <a:rPr lang="en-US" sz="3000" dirty="0">
                <a:latin typeface="Cochin"/>
                <a:cs typeface="Cochin"/>
              </a:rPr>
              <a:t>     the unification of the individual self with the      		Supreme Self</a:t>
            </a:r>
            <a:r>
              <a:rPr lang="en-US" sz="3000" dirty="0" smtClean="0">
                <a:latin typeface="Cochin"/>
                <a:cs typeface="Cochin"/>
              </a:rPr>
              <a:t>.”</a:t>
            </a:r>
          </a:p>
          <a:p>
            <a:endParaRPr lang="en-US" sz="4000" smtClean="0">
              <a:latin typeface="Cochin"/>
              <a:cs typeface="Cochin"/>
            </a:endParaRPr>
          </a:p>
          <a:p>
            <a:r>
              <a:rPr lang="en-US" sz="3000" smtClean="0">
                <a:latin typeface="Cochin"/>
                <a:cs typeface="Cochin"/>
              </a:rPr>
              <a:t>				</a:t>
            </a:r>
            <a:endParaRPr lang="en-US" sz="3000" dirty="0">
              <a:effectLst/>
              <a:latin typeface="Cochin"/>
              <a:cs typeface="Cochin"/>
            </a:endParaRPr>
          </a:p>
        </p:txBody>
      </p:sp>
      <p:sp>
        <p:nvSpPr>
          <p:cNvPr id="3" name="TextBox 2"/>
          <p:cNvSpPr txBox="1"/>
          <p:nvPr/>
        </p:nvSpPr>
        <p:spPr>
          <a:xfrm>
            <a:off x="508000" y="548252"/>
            <a:ext cx="8032968" cy="646331"/>
          </a:xfrm>
          <a:prstGeom prst="rect">
            <a:avLst/>
          </a:prstGeom>
          <a:noFill/>
        </p:spPr>
        <p:txBody>
          <a:bodyPr wrap="none" rtlCol="0">
            <a:spAutoFit/>
          </a:bodyPr>
          <a:lstStyle/>
          <a:p>
            <a:r>
              <a:rPr lang="en-US" sz="3600" smtClean="0">
                <a:latin typeface="Cochin"/>
                <a:cs typeface="Cochin"/>
              </a:rPr>
              <a:t>Gorakṣanātha, the founder of hatha yoga</a:t>
            </a:r>
            <a:endParaRPr lang="en-US" sz="36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78756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9244" y="1632703"/>
            <a:ext cx="7507556" cy="3355474"/>
          </a:xfrm>
        </p:spPr>
        <p:txBody>
          <a:bodyPr vert="horz" wrap="square">
            <a:normAutofit fontScale="92500" lnSpcReduction="10000"/>
          </a:bodyPr>
          <a:lstStyle/>
          <a:p>
            <a:pPr>
              <a:buNone/>
            </a:pPr>
            <a:r>
              <a:rPr lang="en-US">
                <a:latin typeface="Cochin"/>
                <a:cs typeface="Cochin"/>
              </a:rPr>
              <a:t>He who sees the entire universe as revolving</a:t>
            </a:r>
          </a:p>
          <a:p>
            <a:pPr>
              <a:buNone/>
            </a:pPr>
            <a:r>
              <a:rPr lang="en-US">
                <a:latin typeface="Cochin"/>
                <a:cs typeface="Cochin"/>
              </a:rPr>
              <a:t>inside of himself, who always knows the</a:t>
            </a:r>
          </a:p>
          <a:p>
            <a:pPr>
              <a:buNone/>
            </a:pPr>
            <a:r>
              <a:rPr lang="en-US">
                <a:latin typeface="Cochin"/>
                <a:cs typeface="Cochin"/>
              </a:rPr>
              <a:t>universe to </a:t>
            </a:r>
            <a:r>
              <a:rPr lang="en-US" b="1">
                <a:latin typeface="Cochin"/>
                <a:cs typeface="Cochin"/>
              </a:rPr>
              <a:t>be</a:t>
            </a:r>
            <a:r>
              <a:rPr lang="en-US">
                <a:latin typeface="Cochin"/>
                <a:cs typeface="Cochin"/>
              </a:rPr>
              <a:t> his own self due to his identity</a:t>
            </a:r>
          </a:p>
          <a:p>
            <a:pPr>
              <a:buNone/>
            </a:pPr>
            <a:r>
              <a:rPr lang="en-US">
                <a:latin typeface="Cochin"/>
                <a:cs typeface="Cochin"/>
              </a:rPr>
              <a:t>with it… he is a yogi, a knower, a perfected</a:t>
            </a:r>
          </a:p>
          <a:p>
            <a:pPr>
              <a:spcAft>
                <a:spcPts val="1800"/>
              </a:spcAft>
              <a:buNone/>
            </a:pPr>
            <a:r>
              <a:rPr lang="en-US">
                <a:latin typeface="Cochin"/>
                <a:cs typeface="Cochin"/>
              </a:rPr>
              <a:t>being, a master.</a:t>
            </a:r>
          </a:p>
          <a:p>
            <a:pPr>
              <a:spcAft>
                <a:spcPts val="600"/>
              </a:spcAft>
              <a:buNone/>
            </a:pPr>
            <a:r>
              <a:rPr lang="en-US" smtClean="0">
                <a:latin typeface="Cochin"/>
                <a:cs typeface="Cochin"/>
              </a:rPr>
              <a:t>				--Gorakṣanātha</a:t>
            </a:r>
            <a:endParaRPr lang="en-US">
              <a:latin typeface="Cochin"/>
              <a:cs typeface="Cochin"/>
            </a:endParaRPr>
          </a:p>
          <a:p>
            <a:pPr>
              <a:buNone/>
            </a:pPr>
            <a:endParaRPr lang="en-US" sz="3400">
              <a:latin typeface="Cochin"/>
              <a:cs typeface="Cochin"/>
            </a:endParaRPr>
          </a:p>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774417" y="1777437"/>
            <a:ext cx="7756996" cy="3323987"/>
          </a:xfrm>
          <a:prstGeom prst="rect">
            <a:avLst/>
          </a:prstGeom>
        </p:spPr>
        <p:txBody>
          <a:bodyPr wrap="square">
            <a:spAutoFit/>
          </a:bodyPr>
          <a:lstStyle/>
          <a:p>
            <a:pPr algn="ctr"/>
            <a:r>
              <a:rPr lang="en-US" sz="4200" dirty="0">
                <a:latin typeface="Cochin"/>
                <a:cs typeface="Cochin"/>
              </a:rPr>
              <a:t>Yoga is the realization </a:t>
            </a:r>
          </a:p>
          <a:p>
            <a:pPr algn="ctr"/>
            <a:r>
              <a:rPr lang="en-US" sz="4200" dirty="0">
                <a:latin typeface="Cochin"/>
                <a:cs typeface="Cochin"/>
              </a:rPr>
              <a:t>that </a:t>
            </a:r>
            <a:r>
              <a:rPr lang="en-US" sz="4200" dirty="0" err="1">
                <a:latin typeface="Cochin"/>
                <a:cs typeface="Cochin"/>
              </a:rPr>
              <a:t>God</a:t>
            </a:r>
            <a:r>
              <a:rPr lang="en-US" sz="4200" dirty="0">
                <a:latin typeface="Cochin"/>
                <a:cs typeface="Cochin"/>
              </a:rPr>
              <a:t> and the self </a:t>
            </a:r>
          </a:p>
          <a:p>
            <a:pPr algn="ctr"/>
            <a:r>
              <a:rPr lang="en-US" sz="4200" dirty="0">
                <a:latin typeface="Cochin"/>
                <a:cs typeface="Cochin"/>
              </a:rPr>
              <a:t>are not different.</a:t>
            </a:r>
            <a:endParaRPr lang="en-US" sz="4200" dirty="0" smtClean="0">
              <a:latin typeface="Cochin"/>
              <a:cs typeface="Cochin"/>
            </a:endParaRPr>
          </a:p>
          <a:p>
            <a:endParaRPr lang="en-US" sz="4200" smtClean="0">
              <a:latin typeface="Cochin"/>
              <a:cs typeface="Cochin"/>
            </a:endParaRPr>
          </a:p>
          <a:p>
            <a:pPr algn="ctr"/>
            <a:r>
              <a:rPr lang="en-US" sz="3600" i="1" smtClean="0">
                <a:latin typeface="Cochin"/>
                <a:cs typeface="Cochin"/>
              </a:rPr>
              <a:t>Śāradā</a:t>
            </a:r>
            <a:r>
              <a:rPr lang="en-US" sz="3600" i="1" dirty="0" err="1">
                <a:latin typeface="Cochin"/>
                <a:cs typeface="Cochin"/>
              </a:rPr>
              <a:t>-tilaka</a:t>
            </a:r>
            <a:r>
              <a:rPr lang="en-US" sz="3600" i="1" dirty="0">
                <a:latin typeface="Cochin"/>
                <a:cs typeface="Cochin"/>
              </a:rPr>
              <a:t> </a:t>
            </a:r>
            <a:r>
              <a:rPr lang="en-US" sz="3600" dirty="0">
                <a:latin typeface="Cochin"/>
                <a:cs typeface="Cochin"/>
              </a:rPr>
              <a:t>25.2</a:t>
            </a:r>
            <a:endParaRPr lang="en-US" sz="3600" dirty="0">
              <a:effectLst/>
              <a:latin typeface="Cochin"/>
              <a:cs typeface="Cochin"/>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78756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0367" y="1567913"/>
            <a:ext cx="6859620" cy="3680061"/>
          </a:xfrm>
        </p:spPr>
        <p:txBody>
          <a:bodyPr anchor="t">
            <a:normAutofit fontScale="92500"/>
          </a:bodyPr>
          <a:lstStyle/>
          <a:p>
            <a:pPr algn="ctr">
              <a:buNone/>
            </a:pPr>
            <a:r>
              <a:rPr lang="en-US" sz="4800">
                <a:latin typeface="Cochin"/>
                <a:cs typeface="Cochin"/>
              </a:rPr>
              <a:t>The realization of yoga is: identifying one’s awareness with the awareness of God</a:t>
            </a:r>
            <a:r>
              <a:rPr lang="en-US" sz="4800" i="1">
                <a:latin typeface="Cochin"/>
                <a:cs typeface="Cochin"/>
              </a:rPr>
              <a:t>.</a:t>
            </a:r>
          </a:p>
          <a:p>
            <a:pPr algn="ctr">
              <a:buNone/>
            </a:pPr>
            <a:endParaRPr lang="en-US" sz="2162">
              <a:latin typeface="Cochin"/>
              <a:cs typeface="Cochin"/>
            </a:endParaRPr>
          </a:p>
          <a:p>
            <a:pPr>
              <a:spcAft>
                <a:spcPts val="600"/>
              </a:spcAft>
              <a:buNone/>
            </a:pPr>
            <a:r>
              <a:rPr lang="en-US" sz="4400">
                <a:latin typeface="Cochin"/>
                <a:cs typeface="Cochin"/>
              </a:rPr>
              <a:t>					</a:t>
            </a:r>
            <a:r>
              <a:rPr lang="en-US" sz="3600">
                <a:latin typeface="Cochin"/>
                <a:cs typeface="Cochin"/>
              </a:rPr>
              <a:t>-- Abhinavagupta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3441" y="1567913"/>
            <a:ext cx="7541978" cy="3680061"/>
          </a:xfrm>
        </p:spPr>
        <p:txBody>
          <a:bodyPr anchor="t">
            <a:normAutofit/>
          </a:bodyPr>
          <a:lstStyle/>
          <a:p>
            <a:pPr algn="ctr">
              <a:buNone/>
            </a:pPr>
            <a:r>
              <a:rPr lang="en-US" sz="4400">
                <a:latin typeface="Cochin"/>
                <a:cs typeface="Cochin"/>
              </a:rPr>
              <a:t>The ultimate goal of yoga is to </a:t>
            </a:r>
          </a:p>
          <a:p>
            <a:pPr algn="ctr">
              <a:buNone/>
            </a:pPr>
            <a:r>
              <a:rPr lang="en-US" sz="4400">
                <a:latin typeface="Cochin"/>
                <a:cs typeface="Cochin"/>
              </a:rPr>
              <a:t>identify one’s own awareness </a:t>
            </a:r>
          </a:p>
          <a:p>
            <a:pPr algn="ctr">
              <a:buNone/>
            </a:pPr>
            <a:r>
              <a:rPr lang="en-US" sz="4400">
                <a:latin typeface="Cochin"/>
                <a:cs typeface="Cochin"/>
              </a:rPr>
              <a:t>with the awareness of God</a:t>
            </a:r>
            <a:r>
              <a:rPr lang="en-US" sz="4400" i="1">
                <a:latin typeface="Cochin"/>
                <a:cs typeface="Cochin"/>
              </a:rPr>
              <a:t>.</a:t>
            </a:r>
          </a:p>
          <a:p>
            <a:pPr algn="ctr">
              <a:buNone/>
            </a:pPr>
            <a:endParaRPr lang="en-US" sz="2162">
              <a:latin typeface="Cochin"/>
              <a:cs typeface="Cochin"/>
            </a:endParaRPr>
          </a:p>
          <a:p>
            <a:pPr>
              <a:spcAft>
                <a:spcPts val="600"/>
              </a:spcAft>
              <a:buNone/>
            </a:pPr>
            <a:r>
              <a:rPr lang="en-US" sz="4400">
                <a:latin typeface="Cochin"/>
                <a:cs typeface="Cochin"/>
              </a:rPr>
              <a:t>					</a:t>
            </a:r>
            <a:r>
              <a:rPr lang="en-US">
                <a:latin typeface="Cochin"/>
                <a:cs typeface="Cochin"/>
              </a:rPr>
              <a:t>	-- Abhinavagupta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6227</TotalTime>
  <Words>1640</Words>
  <Application>Microsoft Macintosh PowerPoint</Application>
  <PresentationFormat>On-screen Show (4:3)</PresentationFormat>
  <Paragraphs>159</Paragraphs>
  <Slides>38</Slides>
  <Notes>2</Notes>
  <HiddenSlides>0</HiddenSlides>
  <MMClips>0</MMClips>
  <ScaleCrop>false</ScaleCrop>
  <HeadingPairs>
    <vt:vector size="4" baseType="variant">
      <vt:variant>
        <vt:lpstr>Design Template</vt:lpstr>
      </vt:variant>
      <vt:variant>
        <vt:i4>1</vt:i4>
      </vt:variant>
      <vt:variant>
        <vt:lpstr>Slide Titles</vt:lpstr>
      </vt:variant>
      <vt:variant>
        <vt:i4>38</vt:i4>
      </vt:variant>
    </vt:vector>
  </HeadingPairs>
  <TitlesOfParts>
    <vt:vector size="39" baseType="lpstr">
      <vt:lpstr>Office Theme</vt:lpstr>
      <vt:lpstr>Review since the midterm:  Asceticism, hatha yoga, tantra and Kashmir Shaivism</vt:lpstr>
      <vt:lpstr>Asceticism</vt:lpstr>
      <vt:lpstr>Slide 3</vt:lpstr>
      <vt:lpstr>Slide 4</vt:lpstr>
      <vt:lpstr>Slide 5</vt:lpstr>
      <vt:lpstr>Early Haṭha Yoga</vt:lpstr>
      <vt:lpstr>Later Haṭha philosophy:</vt:lpstr>
      <vt:lpstr>Slide 8</vt:lpstr>
      <vt:lpstr>Slide 9</vt:lpstr>
      <vt:lpstr>Haṭhayogapradīpikā</vt:lpstr>
      <vt:lpstr>Haṭhayogapradīpikā and Yoga Sūtras</vt:lpstr>
      <vt:lpstr>Haṭha Yoga and Yoga Sūtras</vt:lpstr>
      <vt:lpstr>What is the difference between Haṭha Yoga and Rāja Yoga?</vt:lpstr>
      <vt:lpstr>Slide 14</vt:lpstr>
      <vt:lpstr>Slide 15</vt:lpstr>
      <vt:lpstr>Slide 16</vt:lpstr>
      <vt:lpstr>The Yogavasistha:  Composed in Kashmir 800-1250 CE  A nondual text portraying yoga  as a practice of self-inquiry</vt:lpstr>
      <vt:lpstr>Slide 18</vt:lpstr>
      <vt:lpstr>Slide 19</vt:lpstr>
      <vt:lpstr>Slide 20</vt:lpstr>
      <vt:lpstr>Slide 21</vt:lpstr>
      <vt:lpstr>Abhinavagupta    950-1025 CE   Kashmir (northern India)   author of many texts on philosophy,     tantric practice, and aesthetics   synthesized all systems into tantra  Abhinavagupta’s student: Kshemaraja  The Heart of Recognition   20 sutras summarizing this worldview   written by Kshemaraja ca. 1050 CE </vt:lpstr>
      <vt:lpstr>    Consciousness, in Her freedom, brings about the attainment of the universe.       -- Pratyabhijnahrdayam, sutra 1    </vt:lpstr>
      <vt:lpstr>    Consciousness herself, having descended from the expanded state, becomes the mind, contracted by the objects of perception.       -- Pratyabhijnahrdayam, sutra 5    </vt:lpstr>
      <vt:lpstr>    That which is full of Consciousness, due to contraction of its powers, becomes a transmigratory soul, covered by impurities.       -- Pratyabhijnahrdayam, sutra 9    </vt:lpstr>
      <vt:lpstr>    When one is fully aware… the mind itself becomes Consciousness by rising to the state of full expansion through inward-facing contemplation.       -- Pratyabhijnahrdayam, sutra 13    </vt:lpstr>
      <vt:lpstr>    The state of liberation while living is the unwavering experience of oneness with Consciousness, even while one perceives the body.       -- Pratyabhijnahrdayam, sutra 16    </vt:lpstr>
      <vt:lpstr>Slide 28</vt:lpstr>
      <vt:lpstr>What is tantra?  A worldview that ultimately spreads throughout Asia…</vt:lpstr>
      <vt:lpstr>Slide 30</vt:lpstr>
      <vt:lpstr>Slide 31</vt:lpstr>
      <vt:lpstr>Slide 32</vt:lpstr>
      <vt:lpstr>Slide 33</vt:lpstr>
      <vt:lpstr>Slide 34</vt:lpstr>
      <vt:lpstr>Slide 35</vt:lpstr>
      <vt:lpstr>Slide 36</vt:lpstr>
      <vt:lpstr>Slide 37</vt:lpstr>
      <vt:lpstr>Slide 38</vt:lpstr>
    </vt:vector>
  </TitlesOfParts>
  <Company>Humboldt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yoga?</dc:title>
  <dc:creator>Karen Harris User</dc:creator>
  <cp:lastModifiedBy>Karen Harris User</cp:lastModifiedBy>
  <cp:revision>12</cp:revision>
  <dcterms:created xsi:type="dcterms:W3CDTF">2016-04-14T04:21:29Z</dcterms:created>
  <dcterms:modified xsi:type="dcterms:W3CDTF">2016-04-14T04:28:09Z</dcterms:modified>
</cp:coreProperties>
</file>