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slideLayouts/slideLayout5.xml" ContentType="application/vnd.openxmlformats-officedocument.presentationml.slideLayout+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6.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3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5" r:id="rId25"/>
    <p:sldId id="284" r:id="rId26"/>
    <p:sldId id="280" r:id="rId27"/>
    <p:sldId id="281" r:id="rId28"/>
    <p:sldId id="283" r:id="rId29"/>
    <p:sldId id="282"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98" d="100"/>
          <a:sy n="98" d="100"/>
        </p:scale>
        <p:origin x="-624"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5197AB-4D48-D749-B476-2CF5EFD8270F}" type="datetimeFigureOut">
              <a:rPr/>
              <a:pPr/>
              <a:t>3/7/16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650D44-2F0F-404F-8231-7B5D304C156C}" type="slidenum">
              <a:rPr/>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D2143C-DAB7-334A-9A2A-FFA7F1A4C43E}" type="slidenum">
              <a:rPr lang="en-US" smtClean="0"/>
              <a:pPr/>
              <a:t>2</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45297069"/>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AFBB20E-9267-3441-8EF1-E1D9A916EAA4}" type="slidenum">
              <a:rPr lang="en-US"/>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D2143C-DAB7-334A-9A2A-FFA7F1A4C43E}" type="slidenum">
              <a:rPr lang="en-US" smtClean="0"/>
              <a:pPr/>
              <a:t>5</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9217455"/>
      </p:ext>
    </p:extLst>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AFBB20E-9267-3441-8EF1-E1D9A916EAA4}" type="slidenum">
              <a:rPr lang="en-US"/>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COMPILATION</a:t>
            </a:r>
            <a:r>
              <a:rPr lang="en-US" baseline="0"/>
              <a:t> OF ALL USES OF TERM IN SANSKRIT TEXTS</a:t>
            </a:r>
            <a:endParaRPr lang="en-US"/>
          </a:p>
        </p:txBody>
      </p:sp>
      <p:sp>
        <p:nvSpPr>
          <p:cNvPr id="4" name="Slide Number Placeholder 3"/>
          <p:cNvSpPr>
            <a:spLocks noGrp="1"/>
          </p:cNvSpPr>
          <p:nvPr>
            <p:ph type="sldNum" sz="quarter" idx="10"/>
          </p:nvPr>
        </p:nvSpPr>
        <p:spPr/>
        <p:txBody>
          <a:bodyPr/>
          <a:lstStyle/>
          <a:p>
            <a:fld id="{AAFBB20E-9267-3441-8EF1-E1D9A916EAA4}" type="slidenum">
              <a:rPr/>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AFBB20E-9267-3441-8EF1-E1D9A916EAA4}" type="slidenum">
              <a:rPr/>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D48B422-4ADC-0E4A-AB8E-AD9569F123F4}" type="datetimeFigureOut">
              <a:rPr/>
              <a:pPr/>
              <a:t>3/7/16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56941-57AF-914E-BC15-EDEAFF9CCAA9}" type="slidenum">
              <a: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48B422-4ADC-0E4A-AB8E-AD9569F123F4}" type="datetimeFigureOut">
              <a:rPr/>
              <a:pPr/>
              <a:t>3/7/16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56941-57AF-914E-BC15-EDEAFF9CCAA9}" type="slidenum">
              <a: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48B422-4ADC-0E4A-AB8E-AD9569F123F4}" type="datetimeFigureOut">
              <a:rPr/>
              <a:pPr/>
              <a:t>3/7/16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56941-57AF-914E-BC15-EDEAFF9CCAA9}" type="slidenum">
              <a: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D48B422-4ADC-0E4A-AB8E-AD9569F123F4}" type="datetimeFigureOut">
              <a:rPr/>
              <a:pPr/>
              <a:t>3/7/16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856941-57AF-914E-BC15-EDEAFF9CCAA9}" type="slidenum">
              <a: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D48B422-4ADC-0E4A-AB8E-AD9569F123F4}" type="datetimeFigureOut">
              <a:rPr/>
              <a:pPr/>
              <a:t>3/7/16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856941-57AF-914E-BC15-EDEAFF9CCAA9}" type="slidenum">
              <a: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D48B422-4ADC-0E4A-AB8E-AD9569F123F4}" type="datetimeFigureOut">
              <a:rPr/>
              <a:pPr/>
              <a:t>3/7/16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856941-57AF-914E-BC15-EDEAFF9CCAA9}" type="slidenum">
              <a: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48B422-4ADC-0E4A-AB8E-AD9569F123F4}" type="datetimeFigureOut">
              <a:rPr/>
              <a:pPr/>
              <a:t>3/7/16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856941-57AF-914E-BC15-EDEAFF9CCAA9}" type="slidenum">
              <a: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48B422-4ADC-0E4A-AB8E-AD9569F123F4}" type="datetimeFigureOut">
              <a:rPr/>
              <a:pPr/>
              <a:t>3/7/16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856941-57AF-914E-BC15-EDEAFF9CCAA9}" type="slidenum">
              <a: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48B422-4ADC-0E4A-AB8E-AD9569F123F4}" type="datetimeFigureOut">
              <a:rPr/>
              <a:pPr/>
              <a:t>3/7/16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856941-57AF-914E-BC15-EDEAFF9CCAA9}" type="slidenum">
              <a: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48B422-4ADC-0E4A-AB8E-AD9569F123F4}" type="datetimeFigureOut">
              <a:rPr/>
              <a:pPr/>
              <a:t>3/7/16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56941-57AF-914E-BC15-EDEAFF9CCAA9}" type="slidenum">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48B422-4ADC-0E4A-AB8E-AD9569F123F4}" type="datetimeFigureOut">
              <a:rPr/>
              <a:pPr/>
              <a:t>3/7/16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856941-57AF-914E-BC15-EDEAFF9CCAA9}" type="slidenum">
              <a: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48B422-4ADC-0E4A-AB8E-AD9569F123F4}" type="datetimeFigureOut">
              <a:rPr/>
              <a:pPr/>
              <a:t>3/7/16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856941-57AF-914E-BC15-EDEAFF9CCAA9}" type="slidenum">
              <a: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a:latin typeface="Cochin"/>
                <a:cs typeface="Cochin"/>
              </a:rPr>
              <a:t>What is yoga?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extBox 6"/>
          <p:cNvSpPr txBox="1"/>
          <p:nvPr/>
        </p:nvSpPr>
        <p:spPr>
          <a:xfrm>
            <a:off x="789912" y="621982"/>
            <a:ext cx="7480926" cy="5924699"/>
          </a:xfrm>
          <a:prstGeom prst="rect">
            <a:avLst/>
          </a:prstGeom>
          <a:noFill/>
        </p:spPr>
        <p:txBody>
          <a:bodyPr wrap="square" rtlCol="0">
            <a:spAutoFit/>
          </a:bodyPr>
          <a:lstStyle/>
          <a:p>
            <a:pPr algn="ctr"/>
            <a:endParaRPr lang="en-US" sz="4400">
              <a:latin typeface="Cochin"/>
              <a:cs typeface="Cochin"/>
            </a:endParaRPr>
          </a:p>
          <a:p>
            <a:pPr algn="ctr">
              <a:spcAft>
                <a:spcPts val="4800"/>
              </a:spcAft>
            </a:pPr>
            <a:r>
              <a:rPr lang="en-US" sz="4400">
                <a:latin typeface="Cochin"/>
                <a:cs typeface="Cochin"/>
              </a:rPr>
              <a:t>June 2013 trial in San Diego:</a:t>
            </a:r>
          </a:p>
          <a:p>
            <a:pPr algn="ctr"/>
            <a:r>
              <a:rPr lang="en-US" sz="4400">
                <a:latin typeface="Cochin"/>
                <a:cs typeface="Cochin"/>
              </a:rPr>
              <a:t>Can yoga be taught in </a:t>
            </a:r>
          </a:p>
          <a:p>
            <a:pPr algn="ctr">
              <a:spcAft>
                <a:spcPts val="4800"/>
              </a:spcAft>
            </a:pPr>
            <a:r>
              <a:rPr lang="en-US" sz="4400">
                <a:latin typeface="Cochin"/>
                <a:cs typeface="Cochin"/>
              </a:rPr>
              <a:t>elementary schools?</a:t>
            </a:r>
          </a:p>
          <a:p>
            <a:pPr algn="ctr">
              <a:spcAft>
                <a:spcPts val="2400"/>
              </a:spcAft>
            </a:pPr>
            <a:r>
              <a:rPr lang="en-US" sz="4400">
                <a:latin typeface="Cochin"/>
                <a:cs typeface="Cochin"/>
              </a:rPr>
              <a:t>Is yoga religious?</a:t>
            </a:r>
          </a:p>
          <a:p>
            <a:endParaRPr lang="en-US" sz="5400">
              <a:latin typeface="Cochin"/>
              <a:cs typeface="Cochin"/>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1415355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dodgeball.jpg"/>
          <p:cNvPicPr>
            <a:picLocks noGrp="1" noChangeAspect="1"/>
          </p:cNvPicPr>
          <p:nvPr>
            <p:ph idx="1"/>
          </p:nvPr>
        </p:nvPicPr>
        <p:blipFill>
          <a:blip r:embed="rId2"/>
          <a:srcRect l="-12833" r="-12833"/>
          <a:stretch>
            <a:fillRect/>
          </a:stretch>
        </p:blipFill>
        <p:spPr>
          <a:xfrm>
            <a:off x="457200" y="239224"/>
            <a:ext cx="8229600" cy="4525963"/>
          </a:xfrm>
        </p:spPr>
      </p:pic>
      <p:sp>
        <p:nvSpPr>
          <p:cNvPr id="3" name="TextBox 2"/>
          <p:cNvSpPr txBox="1"/>
          <p:nvPr/>
        </p:nvSpPr>
        <p:spPr>
          <a:xfrm>
            <a:off x="1286043" y="4986421"/>
            <a:ext cx="7029116" cy="1785104"/>
          </a:xfrm>
          <a:prstGeom prst="rect">
            <a:avLst/>
          </a:prstGeom>
          <a:noFill/>
        </p:spPr>
        <p:txBody>
          <a:bodyPr wrap="square" rtlCol="0">
            <a:spAutoFit/>
          </a:bodyPr>
          <a:lstStyle/>
          <a:p>
            <a:r>
              <a:rPr lang="en-US" sz="3200">
                <a:latin typeface="Cochin"/>
                <a:cs typeface="Cochin"/>
              </a:rPr>
              <a:t>Yoga, the judge said, is similar to other exercise programs, such as dodgeball.</a:t>
            </a:r>
          </a:p>
          <a:p>
            <a:pPr algn="ctr"/>
            <a:endParaRPr lang="en-US" sz="1400">
              <a:latin typeface="Cochin"/>
              <a:cs typeface="Cochin"/>
            </a:endParaRPr>
          </a:p>
          <a:p>
            <a:pPr algn="ctr"/>
            <a:r>
              <a:rPr lang="en-US" sz="1400">
                <a:latin typeface="Cochin"/>
                <a:cs typeface="Cochin"/>
              </a:rPr>
              <a:t>-- The LA Times</a:t>
            </a:r>
          </a:p>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CLYJ2008YogaJournalCalendarJuly.jp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990257" y="267475"/>
            <a:ext cx="4000500" cy="6350000"/>
          </a:xfrm>
          <a:prstGeom prst="rect">
            <a:avLst/>
          </a:prstGeom>
        </p:spPr>
      </p:pic>
      <p:pic>
        <p:nvPicPr>
          <p:cNvPr id="6" name="Picture 5"/>
          <p:cNvPicPr>
            <a:picLocks noChangeAspect="1"/>
          </p:cNvPicPr>
          <p:nvPr/>
        </p:nvPicPr>
        <p:blipFill>
          <a:blip r:embed="rId4"/>
          <a:stretch>
            <a:fillRect/>
          </a:stretch>
        </p:blipFill>
        <p:spPr>
          <a:xfrm>
            <a:off x="38877" y="1013641"/>
            <a:ext cx="4860667" cy="493782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367012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ronaldnamaste.jpg"/>
          <p:cNvPicPr>
            <a:picLocks noChangeAspect="1"/>
          </p:cNvPicPr>
          <p:nvPr/>
        </p:nvPicPr>
        <p:blipFill>
          <a:blip r:embed="rId3"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960894" y="666279"/>
            <a:ext cx="3964496" cy="5285995"/>
          </a:xfrm>
          <a:prstGeom prst="rect">
            <a:avLst/>
          </a:prstGeom>
        </p:spPr>
      </p:pic>
      <p:pic>
        <p:nvPicPr>
          <p:cNvPr id="3" name="Picture 2" descr="Indian_sadhu_performing_namaste.jpg"/>
          <p:cNvPicPr>
            <a:picLocks noChangeAspect="1"/>
          </p:cNvPicPr>
          <p:nvPr/>
        </p:nvPicPr>
        <p:blipFill rotWithShape="1">
          <a:blip r:embed="rId4"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l="15896" r="28252"/>
          <a:stretch/>
        </p:blipFill>
        <p:spPr>
          <a:xfrm>
            <a:off x="239433" y="666278"/>
            <a:ext cx="4425333" cy="5285995"/>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0783804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toesox_yj_ad_oct2009.jpg"/>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383252" y="0"/>
            <a:ext cx="4408714" cy="6858000"/>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28131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  </a:t>
            </a:r>
          </a:p>
        </p:txBody>
      </p:sp>
      <p:sp>
        <p:nvSpPr>
          <p:cNvPr id="3" name="Content Placeholder 2"/>
          <p:cNvSpPr>
            <a:spLocks noGrp="1"/>
          </p:cNvSpPr>
          <p:nvPr>
            <p:ph idx="1"/>
          </p:nvPr>
        </p:nvSpPr>
        <p:spPr>
          <a:xfrm>
            <a:off x="777523" y="492402"/>
            <a:ext cx="7468427" cy="5546007"/>
          </a:xfrm>
        </p:spPr>
        <p:txBody>
          <a:bodyPr>
            <a:normAutofit lnSpcReduction="10000"/>
          </a:bodyPr>
          <a:lstStyle/>
          <a:p>
            <a:pPr>
              <a:buNone/>
            </a:pPr>
            <a:r>
              <a:rPr lang="en-US" sz="4000">
                <a:latin typeface="Cochin"/>
                <a:cs typeface="Cochin"/>
              </a:rPr>
              <a:t>Our goal this semester: to study </a:t>
            </a:r>
          </a:p>
          <a:p>
            <a:pPr>
              <a:buNone/>
            </a:pPr>
            <a:r>
              <a:rPr lang="en-US" sz="4000">
                <a:latin typeface="Cochin"/>
                <a:cs typeface="Cochin"/>
              </a:rPr>
              <a:t>the wide variety of ways yoga has </a:t>
            </a:r>
          </a:p>
          <a:p>
            <a:pPr>
              <a:buNone/>
            </a:pPr>
            <a:r>
              <a:rPr lang="en-US" sz="4000">
                <a:latin typeface="Cochin"/>
                <a:cs typeface="Cochin"/>
              </a:rPr>
              <a:t>been defined</a:t>
            </a:r>
            <a:r>
              <a:rPr lang="en-US" sz="4000" i="1">
                <a:latin typeface="Cochin"/>
                <a:cs typeface="Cochin"/>
              </a:rPr>
              <a:t> </a:t>
            </a:r>
            <a:r>
              <a:rPr lang="en-US" sz="4000">
                <a:latin typeface="Cochin"/>
                <a:cs typeface="Cochin"/>
              </a:rPr>
              <a:t>and practiced over </a:t>
            </a:r>
          </a:p>
          <a:p>
            <a:pPr>
              <a:buNone/>
            </a:pPr>
            <a:r>
              <a:rPr lang="en-US" sz="4000">
                <a:latin typeface="Cochin"/>
                <a:cs typeface="Cochin"/>
              </a:rPr>
              <a:t>the past 3000 years, in order to</a:t>
            </a:r>
          </a:p>
          <a:p>
            <a:pPr>
              <a:buNone/>
            </a:pPr>
            <a:r>
              <a:rPr lang="en-US" sz="4000">
                <a:latin typeface="Cochin"/>
                <a:cs typeface="Cochin"/>
              </a:rPr>
              <a:t>attempt to understand how it has </a:t>
            </a:r>
          </a:p>
          <a:p>
            <a:pPr>
              <a:buNone/>
            </a:pPr>
            <a:r>
              <a:rPr lang="en-US" sz="4000">
                <a:latin typeface="Cochin"/>
                <a:cs typeface="Cochin"/>
              </a:rPr>
              <a:t>evolved and changed through time</a:t>
            </a:r>
          </a:p>
          <a:p>
            <a:pPr>
              <a:buNone/>
            </a:pPr>
            <a:r>
              <a:rPr lang="en-US" sz="4000">
                <a:latin typeface="Cochin"/>
                <a:cs typeface="Cochin"/>
              </a:rPr>
              <a:t>as it was absorbed into different </a:t>
            </a:r>
          </a:p>
          <a:p>
            <a:pPr>
              <a:buNone/>
            </a:pPr>
            <a:r>
              <a:rPr lang="en-US" sz="4000">
                <a:latin typeface="Cochin"/>
                <a:cs typeface="Cochin"/>
              </a:rPr>
              <a:t>cultures and worldviews.</a:t>
            </a:r>
          </a:p>
          <a:p>
            <a:pPr>
              <a:buNone/>
            </a:pPr>
            <a:endParaRPr lang="en-US" sz="1200" i="1">
              <a:latin typeface="Cochin"/>
              <a:cs typeface="Cochin"/>
            </a:endParaRPr>
          </a:p>
          <a:p>
            <a:pPr algn="ctr">
              <a:buNone/>
            </a:pPr>
            <a:endParaRPr lang="en-US" sz="1200" i="1">
              <a:latin typeface="Cochin"/>
              <a:cs typeface="Cochin"/>
            </a:endParaRPr>
          </a:p>
          <a:p>
            <a:pPr>
              <a:buNone/>
            </a:pPr>
            <a:endParaRPr lang="en-US" sz="5400" i="1">
              <a:latin typeface="Cochin"/>
              <a:cs typeface="Cochin"/>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9356"/>
            <a:ext cx="8229600" cy="1143000"/>
          </a:xfrm>
        </p:spPr>
        <p:txBody>
          <a:bodyPr>
            <a:normAutofit fontScale="90000"/>
          </a:bodyPr>
          <a:lstStyle/>
          <a:p>
            <a:r>
              <a:rPr lang="en-US">
                <a:latin typeface="Cochin"/>
                <a:cs typeface="Cochin"/>
              </a:rPr>
              <a:t>Yoga in the Sanskrit dictionary:</a:t>
            </a:r>
            <a:br>
              <a:rPr lang="en-US">
                <a:latin typeface="Cochin"/>
                <a:cs typeface="Cochin"/>
              </a:rPr>
            </a:br>
            <a:endParaRPr lang="en-US">
              <a:latin typeface="Cochin"/>
              <a:cs typeface="Cochin"/>
            </a:endParaRPr>
          </a:p>
        </p:txBody>
      </p:sp>
      <p:sp>
        <p:nvSpPr>
          <p:cNvPr id="3" name="Content Placeholder 2"/>
          <p:cNvSpPr>
            <a:spLocks noGrp="1"/>
          </p:cNvSpPr>
          <p:nvPr>
            <p:ph idx="1"/>
          </p:nvPr>
        </p:nvSpPr>
        <p:spPr>
          <a:xfrm>
            <a:off x="1105374" y="1409549"/>
            <a:ext cx="7581426" cy="4525963"/>
          </a:xfrm>
        </p:spPr>
        <p:txBody>
          <a:bodyPr>
            <a:normAutofit/>
          </a:bodyPr>
          <a:lstStyle/>
          <a:p>
            <a:endParaRPr lang="en-US">
              <a:latin typeface="Cochin"/>
              <a:cs typeface="Cochin"/>
            </a:endParaRPr>
          </a:p>
          <a:p>
            <a:r>
              <a:rPr lang="en-US">
                <a:latin typeface="Cochin"/>
                <a:cs typeface="Cochin"/>
              </a:rPr>
              <a:t>harnessing a horse to a war chariot</a:t>
            </a:r>
          </a:p>
          <a:p>
            <a:r>
              <a:rPr lang="en-US">
                <a:latin typeface="Cochin"/>
                <a:cs typeface="Cochin"/>
              </a:rPr>
              <a:t>mental concentration</a:t>
            </a:r>
          </a:p>
          <a:p>
            <a:r>
              <a:rPr lang="en-US">
                <a:latin typeface="Cochin"/>
                <a:cs typeface="Cochin"/>
              </a:rPr>
              <a:t>strenuous discipline</a:t>
            </a:r>
          </a:p>
          <a:p>
            <a:r>
              <a:rPr lang="en-US">
                <a:latin typeface="Cochin"/>
                <a:cs typeface="Cochin"/>
              </a:rPr>
              <a:t>one of six schools of Indian philosophy</a:t>
            </a:r>
          </a:p>
          <a:p>
            <a:r>
              <a:rPr lang="en-US">
                <a:latin typeface="Cochin"/>
                <a:cs typeface="Cochin"/>
              </a:rPr>
              <a:t>magic trick or spell</a:t>
            </a:r>
          </a:p>
          <a:p>
            <a:r>
              <a:rPr lang="en-US">
                <a:latin typeface="Cochin"/>
                <a:cs typeface="Cochin"/>
              </a:rPr>
              <a:t>union; connection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8946" y="1270176"/>
            <a:ext cx="7369580" cy="4525963"/>
          </a:xfrm>
        </p:spPr>
        <p:txBody>
          <a:bodyPr wrap="square">
            <a:normAutofit/>
          </a:bodyPr>
          <a:lstStyle/>
          <a:p>
            <a:pPr marL="256032" indent="0" algn="just">
              <a:buNone/>
            </a:pPr>
            <a:r>
              <a:rPr lang="en-US" sz="3800">
                <a:latin typeface="Cochin"/>
                <a:cs typeface="Cochin"/>
              </a:rPr>
              <a:t>The Vedic hymns used the term “yoga” to refer to the yoking of a warhorse to its chariot, and so </a:t>
            </a:r>
            <a:r>
              <a:rPr lang="en-US" sz="3800" i="1">
                <a:latin typeface="Cochin"/>
                <a:cs typeface="Cochin"/>
              </a:rPr>
              <a:t>yoga</a:t>
            </a:r>
            <a:r>
              <a:rPr lang="en-US" sz="3800">
                <a:latin typeface="Cochin"/>
                <a:cs typeface="Cochin"/>
              </a:rPr>
              <a:t> as yoking had the extended meaning of “war” or “wartime.”</a:t>
            </a:r>
            <a:endParaRPr lang="en-US" sz="3800" dirty="0">
              <a:latin typeface="Cochin"/>
              <a:cs typeface="Cochin"/>
            </a:endParaRPr>
          </a:p>
          <a:p>
            <a:pPr marL="256032" indent="0" algn="just">
              <a:buNone/>
            </a:pPr>
            <a:endParaRPr lang="en-US" sz="3400" dirty="0">
              <a:latin typeface="Cochin"/>
              <a:cs typeface="Cochin"/>
            </a:endParaRPr>
          </a:p>
          <a:p>
            <a:pPr algn="ctr">
              <a:buNone/>
            </a:pPr>
            <a:r>
              <a:rPr lang="en-US" sz="3400" i="1">
                <a:latin typeface="Cochin"/>
                <a:cs typeface="Cochin"/>
              </a:rPr>
              <a:t>-- </a:t>
            </a:r>
            <a:r>
              <a:rPr lang="en-US" sz="3400">
                <a:latin typeface="Cochin"/>
                <a:cs typeface="Cochin"/>
              </a:rPr>
              <a:t>David Gordon White</a:t>
            </a:r>
            <a:endParaRPr lang="en-US" sz="3400" dirty="0">
              <a:latin typeface="Cochin"/>
              <a:cs typeface="Cochin"/>
            </a:endParaRPr>
          </a:p>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8946" y="1516080"/>
            <a:ext cx="7369580" cy="4172463"/>
          </a:xfrm>
        </p:spPr>
        <p:txBody>
          <a:bodyPr wrap="square">
            <a:normAutofit/>
          </a:bodyPr>
          <a:lstStyle/>
          <a:p>
            <a:pPr marL="256032" indent="0">
              <a:buNone/>
            </a:pPr>
            <a:r>
              <a:rPr lang="en-US" sz="4200">
                <a:latin typeface="Cochin"/>
                <a:cs typeface="Cochin"/>
              </a:rPr>
              <a:t>Violence and constraint have been fundamental to the meaning of the word “yoga” throughout its history. </a:t>
            </a:r>
          </a:p>
          <a:p>
            <a:pPr marL="256032" indent="0">
              <a:buNone/>
            </a:pPr>
            <a:r>
              <a:rPr lang="en-US" sz="3600" dirty="0">
                <a:latin typeface="Cochin"/>
                <a:cs typeface="Cochin"/>
              </a:rPr>
              <a:t>	   </a:t>
            </a:r>
            <a:endParaRPr lang="en-US" sz="3600" i="1">
              <a:latin typeface="Cochin"/>
              <a:cs typeface="Cochin"/>
            </a:endParaRPr>
          </a:p>
          <a:p>
            <a:pPr algn="ctr">
              <a:buNone/>
            </a:pPr>
            <a:r>
              <a:rPr lang="en-US" sz="3600" i="1">
                <a:latin typeface="Cochin"/>
                <a:cs typeface="Cochin"/>
              </a:rPr>
              <a:t>-- </a:t>
            </a:r>
            <a:r>
              <a:rPr lang="en-US" sz="3600">
                <a:latin typeface="Cochin"/>
                <a:cs typeface="Cochin"/>
              </a:rPr>
              <a:t>Jean Varenne</a:t>
            </a:r>
            <a:endParaRPr lang="en-US" sz="3600" dirty="0">
              <a:latin typeface="Cochin"/>
              <a:cs typeface="Cochin"/>
            </a:endParaRPr>
          </a:p>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  </a:t>
            </a:r>
          </a:p>
        </p:txBody>
      </p:sp>
      <p:sp>
        <p:nvSpPr>
          <p:cNvPr id="3" name="Content Placeholder 2"/>
          <p:cNvSpPr>
            <a:spLocks noGrp="1"/>
          </p:cNvSpPr>
          <p:nvPr>
            <p:ph idx="1"/>
          </p:nvPr>
        </p:nvSpPr>
        <p:spPr>
          <a:xfrm>
            <a:off x="1118416" y="1062553"/>
            <a:ext cx="7127534" cy="4525963"/>
          </a:xfrm>
        </p:spPr>
        <p:txBody>
          <a:bodyPr>
            <a:normAutofit/>
          </a:bodyPr>
          <a:lstStyle/>
          <a:p>
            <a:pPr algn="ctr">
              <a:buNone/>
            </a:pPr>
            <a:endParaRPr lang="en-US" sz="5400">
              <a:latin typeface="Cochin"/>
              <a:cs typeface="Cochin"/>
            </a:endParaRPr>
          </a:p>
          <a:p>
            <a:pPr algn="ctr">
              <a:buNone/>
            </a:pPr>
            <a:r>
              <a:rPr lang="en-US" sz="4800">
                <a:latin typeface="Cochin"/>
                <a:cs typeface="Cochin"/>
              </a:rPr>
              <a:t>Yoga</a:t>
            </a:r>
            <a:r>
              <a:rPr lang="en-US" sz="4800" i="1">
                <a:latin typeface="Cochin"/>
                <a:cs typeface="Cochin"/>
              </a:rPr>
              <a:t> </a:t>
            </a:r>
            <a:r>
              <a:rPr lang="en-US" sz="4800">
                <a:latin typeface="Cochin"/>
                <a:cs typeface="Cochin"/>
              </a:rPr>
              <a:t>in the </a:t>
            </a:r>
          </a:p>
          <a:p>
            <a:pPr algn="ctr">
              <a:buNone/>
            </a:pPr>
            <a:r>
              <a:rPr lang="en-US" sz="4800" i="1">
                <a:latin typeface="Cochin"/>
                <a:cs typeface="Cochin"/>
              </a:rPr>
              <a:t>Katha Upanishad</a:t>
            </a:r>
          </a:p>
          <a:p>
            <a:pPr algn="ctr">
              <a:buNone/>
            </a:pPr>
            <a:endParaRPr lang="en-US" sz="1000" i="1">
              <a:latin typeface="Cochin"/>
              <a:cs typeface="Cochin"/>
            </a:endParaRPr>
          </a:p>
          <a:p>
            <a:pPr algn="ctr">
              <a:buNone/>
            </a:pPr>
            <a:r>
              <a:rPr lang="en-US" sz="3800">
                <a:latin typeface="Cochin"/>
                <a:cs typeface="Cochin"/>
              </a:rPr>
              <a:t>(400-300 BCE)</a:t>
            </a:r>
          </a:p>
          <a:p>
            <a:pPr algn="ctr">
              <a:buNone/>
            </a:pPr>
            <a:endParaRPr lang="en-US" sz="1200" i="1">
              <a:latin typeface="Cochin"/>
              <a:cs typeface="Cochin"/>
            </a:endParaRPr>
          </a:p>
          <a:p>
            <a:pPr algn="ctr">
              <a:buNone/>
            </a:pPr>
            <a:endParaRPr lang="en-US" sz="1200" i="1">
              <a:latin typeface="Cochin"/>
              <a:cs typeface="Cochin"/>
            </a:endParaRPr>
          </a:p>
          <a:p>
            <a:pPr>
              <a:buNone/>
            </a:pPr>
            <a:endParaRPr lang="en-US" sz="5400" i="1">
              <a:latin typeface="Cochin"/>
              <a:cs typeface="Cochin"/>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725689" y="1205090"/>
            <a:ext cx="7777477" cy="4524315"/>
          </a:xfrm>
          <a:prstGeom prst="rect">
            <a:avLst/>
          </a:prstGeom>
        </p:spPr>
        <p:txBody>
          <a:bodyPr wrap="square">
            <a:spAutoFit/>
          </a:bodyPr>
          <a:lstStyle/>
          <a:p>
            <a:r>
              <a:rPr lang="en-US" sz="3200" dirty="0">
                <a:latin typeface="Cochin"/>
                <a:cs typeface="Cochin"/>
              </a:rPr>
              <a:t>The Self is hard to percieve, </a:t>
            </a:r>
          </a:p>
          <a:p>
            <a:r>
              <a:rPr lang="en-US" sz="3200" dirty="0">
                <a:latin typeface="Cochin"/>
                <a:cs typeface="Cochin"/>
              </a:rPr>
              <a:t>	wrapped in mystery, set in the cave, </a:t>
            </a:r>
          </a:p>
          <a:p>
            <a:r>
              <a:rPr lang="en-US" sz="3200" dirty="0">
                <a:latin typeface="Cochin"/>
                <a:cs typeface="Cochin"/>
              </a:rPr>
              <a:t>	and hidden in the depth.</a:t>
            </a:r>
          </a:p>
          <a:p>
            <a:endParaRPr lang="en-US" sz="3200" dirty="0">
              <a:latin typeface="Cochin"/>
              <a:cs typeface="Cochin"/>
            </a:endParaRPr>
          </a:p>
          <a:p>
            <a:r>
              <a:rPr lang="en-US" sz="3200" dirty="0">
                <a:latin typeface="Cochin"/>
                <a:cs typeface="Cochin"/>
              </a:rPr>
              <a:t>The wise one </a:t>
            </a:r>
            <a:r>
              <a:rPr lang="en-US" sz="2400" i="1" cap="all" dirty="0">
                <a:latin typeface="Cochin"/>
                <a:cs typeface="Cochin"/>
              </a:rPr>
              <a:t>centers awareness on this Self</a:t>
            </a:r>
            <a:r>
              <a:rPr lang="en-US" sz="3200" dirty="0">
                <a:latin typeface="Cochin"/>
                <a:cs typeface="Cochin"/>
              </a:rPr>
              <a:t>,</a:t>
            </a:r>
          </a:p>
          <a:p>
            <a:r>
              <a:rPr lang="en-US" sz="3200" i="1" dirty="0">
                <a:latin typeface="Cochin"/>
                <a:cs typeface="Cochin"/>
              </a:rPr>
              <a:t>	</a:t>
            </a:r>
            <a:r>
              <a:rPr lang="en-US" sz="3200" dirty="0">
                <a:latin typeface="Cochin"/>
                <a:cs typeface="Cochin"/>
              </a:rPr>
              <a:t>and realizing it as divine,</a:t>
            </a:r>
          </a:p>
          <a:p>
            <a:r>
              <a:rPr lang="en-US" sz="3200" dirty="0">
                <a:latin typeface="Cochin"/>
                <a:cs typeface="Cochin"/>
              </a:rPr>
              <a:t>	leaves far behind both joy and sorrow.</a:t>
            </a:r>
          </a:p>
          <a:p>
            <a:endParaRPr lang="en-US" sz="3200" dirty="0">
              <a:latin typeface="Cochin"/>
              <a:cs typeface="Cochin"/>
            </a:endParaRPr>
          </a:p>
          <a:p>
            <a:pPr algn="ctr"/>
            <a:r>
              <a:rPr lang="en-US" sz="3200" smtClean="0">
                <a:latin typeface="Cochin"/>
                <a:cs typeface="Cochin"/>
              </a:rPr>
              <a:t>Katha Upanishad 2:1</a:t>
            </a:r>
            <a:r>
              <a:rPr lang="en-US" sz="3200" dirty="0">
                <a:latin typeface="Cochin"/>
                <a:cs typeface="Cochin"/>
              </a:rPr>
              <a:t>2-14</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041415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216"/>
            <a:ext cx="8229600" cy="1143000"/>
          </a:xfrm>
        </p:spPr>
        <p:txBody>
          <a:bodyPr>
            <a:normAutofit/>
          </a:bodyPr>
          <a:lstStyle/>
          <a:p>
            <a:r>
              <a:rPr lang="en-US" sz="4800">
                <a:latin typeface="Cochin"/>
                <a:cs typeface="Cochin"/>
              </a:rPr>
              <a:t>Adhyatma-yoga:</a:t>
            </a:r>
          </a:p>
        </p:txBody>
      </p:sp>
      <p:sp>
        <p:nvSpPr>
          <p:cNvPr id="3" name="Content Placeholder 2"/>
          <p:cNvSpPr>
            <a:spLocks noGrp="1"/>
          </p:cNvSpPr>
          <p:nvPr>
            <p:ph idx="1"/>
          </p:nvPr>
        </p:nvSpPr>
        <p:spPr>
          <a:xfrm>
            <a:off x="457200" y="2552718"/>
            <a:ext cx="8229600" cy="2423138"/>
          </a:xfrm>
        </p:spPr>
        <p:txBody>
          <a:bodyPr>
            <a:normAutofit/>
          </a:bodyPr>
          <a:lstStyle/>
          <a:p>
            <a:pPr algn="ctr">
              <a:buNone/>
            </a:pPr>
            <a:r>
              <a:rPr lang="en-US" sz="4400">
                <a:latin typeface="Cochin"/>
                <a:cs typeface="Cochin"/>
              </a:rPr>
              <a:t>the yoga</a:t>
            </a:r>
          </a:p>
          <a:p>
            <a:pPr algn="ctr">
              <a:buNone/>
            </a:pPr>
            <a:r>
              <a:rPr lang="en-US" sz="4400">
                <a:latin typeface="Cochin"/>
                <a:cs typeface="Cochin"/>
              </a:rPr>
              <a:t>of centering awareness</a:t>
            </a:r>
          </a:p>
          <a:p>
            <a:pPr algn="ctr">
              <a:buNone/>
            </a:pPr>
            <a:r>
              <a:rPr lang="en-US" sz="4400">
                <a:latin typeface="Cochin"/>
                <a:cs typeface="Cochin"/>
              </a:rPr>
              <a:t>on the inner Self</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7642" y="1049594"/>
            <a:ext cx="8099158" cy="4807403"/>
          </a:xfrm>
        </p:spPr>
        <p:txBody>
          <a:bodyPr>
            <a:normAutofit/>
          </a:bodyPr>
          <a:lstStyle/>
          <a:p>
            <a:pPr algn="ctr">
              <a:buNone/>
            </a:pPr>
            <a:endParaRPr lang="en-US" sz="3600" dirty="0">
              <a:latin typeface="Cochin"/>
              <a:cs typeface="Cochin"/>
            </a:endParaRPr>
          </a:p>
          <a:p>
            <a:pPr algn="ctr">
              <a:buNone/>
            </a:pPr>
            <a:r>
              <a:rPr lang="en-US" sz="3800" dirty="0">
                <a:latin typeface="Cochin"/>
                <a:cs typeface="Cochin"/>
              </a:rPr>
              <a:t>This is what is called yoga:</a:t>
            </a:r>
          </a:p>
          <a:p>
            <a:pPr algn="ctr">
              <a:buNone/>
            </a:pPr>
            <a:r>
              <a:rPr lang="en-US" sz="3800" dirty="0">
                <a:latin typeface="Cochin"/>
                <a:cs typeface="Cochin"/>
              </a:rPr>
              <a:t>the steady concentration </a:t>
            </a:r>
          </a:p>
          <a:p>
            <a:pPr algn="ctr">
              <a:buNone/>
            </a:pPr>
            <a:r>
              <a:rPr lang="en-US" sz="3800" dirty="0">
                <a:latin typeface="Cochin"/>
                <a:cs typeface="Cochin"/>
              </a:rPr>
              <a:t>of the senses.</a:t>
            </a:r>
          </a:p>
          <a:p>
            <a:pPr>
              <a:buNone/>
            </a:pPr>
            <a:endParaRPr lang="en-US" sz="3400" dirty="0">
              <a:latin typeface="Cochin"/>
              <a:cs typeface="Cochin"/>
            </a:endParaRPr>
          </a:p>
          <a:p>
            <a:pPr algn="ctr">
              <a:buNone/>
            </a:pPr>
            <a:r>
              <a:rPr lang="en-US" sz="3400">
                <a:latin typeface="Cochin"/>
                <a:cs typeface="Cochin"/>
              </a:rPr>
              <a:t>Katha Upanishad 6:1</a:t>
            </a:r>
            <a:r>
              <a:rPr lang="en-US" sz="3400" dirty="0">
                <a:latin typeface="Cochin"/>
                <a:cs typeface="Cochin"/>
              </a:rPr>
              <a:t>1</a:t>
            </a:r>
          </a:p>
          <a:p>
            <a:endParaRPr lang="en-US" sz="380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643" y="464687"/>
            <a:ext cx="7727854" cy="5684665"/>
          </a:xfrm>
        </p:spPr>
        <p:txBody>
          <a:bodyPr>
            <a:normAutofit fontScale="92500" lnSpcReduction="20000"/>
          </a:bodyPr>
          <a:lstStyle/>
          <a:p>
            <a:pPr>
              <a:buNone/>
            </a:pPr>
            <a:r>
              <a:rPr lang="en-US">
                <a:latin typeface="Cochin"/>
                <a:cs typeface="Cochin"/>
              </a:rPr>
              <a:t>	</a:t>
            </a:r>
          </a:p>
          <a:p>
            <a:pPr algn="ctr">
              <a:buNone/>
            </a:pPr>
            <a:r>
              <a:rPr lang="en-US" sz="5189">
                <a:latin typeface="Cochin"/>
                <a:cs typeface="Cochin"/>
              </a:rPr>
              <a:t>Yoga: harnessing the senses</a:t>
            </a:r>
          </a:p>
          <a:p>
            <a:pPr>
              <a:buNone/>
            </a:pPr>
            <a:endParaRPr lang="en-US">
              <a:latin typeface="Cochin"/>
              <a:cs typeface="Cochin"/>
            </a:endParaRPr>
          </a:p>
          <a:p>
            <a:pPr algn="ctr">
              <a:buNone/>
            </a:pPr>
            <a:r>
              <a:rPr lang="en-US">
                <a:latin typeface="Cochin"/>
                <a:cs typeface="Cochin"/>
              </a:rPr>
              <a:t>The body is like a chariot</a:t>
            </a:r>
          </a:p>
          <a:p>
            <a:pPr algn="ctr">
              <a:buNone/>
            </a:pPr>
            <a:r>
              <a:rPr lang="en-US">
                <a:latin typeface="Cochin"/>
                <a:cs typeface="Cochin"/>
              </a:rPr>
              <a:t>in which the self rides.</a:t>
            </a:r>
          </a:p>
          <a:p>
            <a:pPr algn="ctr">
              <a:buNone/>
            </a:pPr>
            <a:r>
              <a:rPr lang="en-US">
                <a:latin typeface="Cochin"/>
                <a:cs typeface="Cochin"/>
              </a:rPr>
              <a:t>The intelligence is the charioteer,</a:t>
            </a:r>
          </a:p>
          <a:p>
            <a:pPr algn="ctr">
              <a:buNone/>
            </a:pPr>
            <a:r>
              <a:rPr lang="en-US">
                <a:latin typeface="Cochin"/>
                <a:cs typeface="Cochin"/>
              </a:rPr>
              <a:t>with the mind as his reins.</a:t>
            </a:r>
          </a:p>
          <a:p>
            <a:pPr algn="ctr">
              <a:buNone/>
            </a:pPr>
            <a:r>
              <a:rPr lang="en-US">
                <a:latin typeface="Cochin"/>
                <a:cs typeface="Cochin"/>
              </a:rPr>
              <a:t>As for the horses, those are the senses;</a:t>
            </a:r>
          </a:p>
          <a:p>
            <a:pPr algn="ctr">
              <a:buNone/>
            </a:pPr>
            <a:r>
              <a:rPr lang="en-US">
                <a:latin typeface="Cochin"/>
                <a:cs typeface="Cochin"/>
              </a:rPr>
              <a:t>the world is their arena.</a:t>
            </a:r>
          </a:p>
          <a:p>
            <a:pPr>
              <a:buNone/>
            </a:pPr>
            <a:endParaRPr lang="en-US" sz="2811" dirty="0">
              <a:latin typeface="Cochin"/>
              <a:cs typeface="Cochin"/>
            </a:endParaRPr>
          </a:p>
          <a:p>
            <a:pPr algn="ctr">
              <a:buNone/>
            </a:pPr>
            <a:r>
              <a:rPr lang="en-US" i="1">
                <a:latin typeface="Cochin"/>
                <a:cs typeface="Cochin"/>
              </a:rPr>
              <a:t>Katha Upanishad</a:t>
            </a:r>
            <a:r>
              <a:rPr lang="en-US">
                <a:latin typeface="Cochin"/>
                <a:cs typeface="Cochin"/>
              </a:rPr>
              <a:t> 3.3</a:t>
            </a:r>
            <a:endParaRPr lang="en-US" dirty="0">
              <a:latin typeface="Cochin"/>
              <a:cs typeface="Cochin"/>
            </a:endParaRPr>
          </a:p>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atin typeface="Cochin"/>
                <a:cs typeface="Cochin"/>
              </a:rPr>
              <a:t>Yoga in the Bhagavad Gita</a:t>
            </a:r>
          </a:p>
        </p:txBody>
      </p:sp>
      <p:pic>
        <p:nvPicPr>
          <p:cNvPr id="4" name="Content Placeholder 3" descr="krishna_arjuna.jpg"/>
          <p:cNvPicPr>
            <a:picLocks noGrp="1" noChangeAspect="1"/>
          </p:cNvPicPr>
          <p:nvPr>
            <p:ph idx="1"/>
          </p:nvPr>
        </p:nvPicPr>
        <p:blipFill>
          <a:blip r:embed="rId2"/>
          <a:srcRect l="-22277" r="-22277"/>
          <a:stretch>
            <a:fillRect/>
          </a:stretch>
        </p:blip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2443192" y="1710451"/>
            <a:ext cx="4541035" cy="2862322"/>
          </a:xfrm>
          <a:prstGeom prst="rect">
            <a:avLst/>
          </a:prstGeom>
          <a:noFill/>
        </p:spPr>
        <p:txBody>
          <a:bodyPr wrap="none" rtlCol="0">
            <a:spAutoFit/>
          </a:bodyPr>
          <a:lstStyle/>
          <a:p>
            <a:pPr algn="ctr">
              <a:spcAft>
                <a:spcPts val="3600"/>
              </a:spcAft>
            </a:pPr>
            <a:r>
              <a:rPr lang="en-US" sz="4000" dirty="0">
                <a:latin typeface="Cochin"/>
                <a:cs typeface="Cochin"/>
              </a:rPr>
              <a:t>Three definitions</a:t>
            </a:r>
            <a:endParaRPr lang="en-US" sz="4000" dirty="0" smtClean="0">
              <a:latin typeface="Cochin"/>
              <a:cs typeface="Cochin"/>
            </a:endParaRPr>
          </a:p>
          <a:p>
            <a:pPr algn="ctr">
              <a:spcAft>
                <a:spcPts val="3600"/>
              </a:spcAft>
            </a:pPr>
            <a:r>
              <a:rPr lang="en-US" sz="4000" dirty="0" smtClean="0">
                <a:latin typeface="Cochin"/>
                <a:cs typeface="Cochin"/>
              </a:rPr>
              <a:t>of yoga</a:t>
            </a:r>
          </a:p>
          <a:p>
            <a:pPr algn="ctr">
              <a:spcAft>
                <a:spcPts val="3600"/>
              </a:spcAft>
            </a:pPr>
            <a:r>
              <a:rPr lang="en-US" sz="4000" dirty="0" smtClean="0">
                <a:latin typeface="Cochin"/>
                <a:cs typeface="Cochin"/>
              </a:rPr>
              <a:t>in the </a:t>
            </a:r>
            <a:r>
              <a:rPr lang="en-US" sz="4000" i="1" dirty="0" smtClean="0">
                <a:latin typeface="Cochin"/>
                <a:cs typeface="Cochin"/>
              </a:rPr>
              <a:t>Bhagavad </a:t>
            </a:r>
            <a:r>
              <a:rPr lang="en-US" sz="4000" i="1" dirty="0" err="1" smtClean="0">
                <a:latin typeface="Cochin"/>
                <a:cs typeface="Cochin"/>
              </a:rPr>
              <a:t>Gita</a:t>
            </a:r>
            <a:endParaRPr lang="en-US" sz="4000" i="1" dirty="0">
              <a:latin typeface="Cochin"/>
              <a:cs typeface="Cochin"/>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1657400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683810" y="2555974"/>
            <a:ext cx="8026694" cy="4031873"/>
          </a:xfrm>
          <a:prstGeom prst="rect">
            <a:avLst/>
          </a:prstGeom>
          <a:noFill/>
        </p:spPr>
        <p:txBody>
          <a:bodyPr wrap="square" rtlCol="0">
            <a:spAutoFit/>
          </a:bodyPr>
          <a:lstStyle/>
          <a:p>
            <a:pPr marL="971550" lvl="1" indent="-514350">
              <a:buFont typeface="Arial"/>
              <a:buChar char="•"/>
            </a:pPr>
            <a:r>
              <a:rPr lang="en-US" sz="3200" dirty="0" smtClean="0">
                <a:latin typeface="Cochin"/>
                <a:cs typeface="Cochin"/>
              </a:rPr>
              <a:t>Yoga is said to be equanimity.</a:t>
            </a:r>
            <a:br>
              <a:rPr lang="en-US" sz="3200" dirty="0" smtClean="0">
                <a:latin typeface="Cochin"/>
                <a:cs typeface="Cochin"/>
              </a:rPr>
            </a:br>
            <a:r>
              <a:rPr lang="en-US" sz="3200" dirty="0" smtClean="0">
                <a:latin typeface="Cochin"/>
                <a:cs typeface="Cochin"/>
              </a:rPr>
              <a:t>													</a:t>
            </a:r>
          </a:p>
          <a:p>
            <a:pPr marL="971550" lvl="1" indent="-514350">
              <a:buFont typeface="Arial"/>
              <a:buChar char="•"/>
            </a:pPr>
            <a:r>
              <a:rPr lang="en-US" sz="3200" dirty="0" smtClean="0">
                <a:latin typeface="Cochin"/>
                <a:cs typeface="Cochin"/>
              </a:rPr>
              <a:t>Yoga is skill in action. </a:t>
            </a:r>
            <a:br>
              <a:rPr lang="en-US" sz="3200" dirty="0" smtClean="0">
                <a:latin typeface="Cochin"/>
                <a:cs typeface="Cochin"/>
              </a:rPr>
            </a:br>
            <a:r>
              <a:rPr lang="en-US" sz="3200" dirty="0" smtClean="0">
                <a:latin typeface="Cochin"/>
                <a:cs typeface="Cochin"/>
              </a:rPr>
              <a:t>													</a:t>
            </a:r>
          </a:p>
          <a:p>
            <a:pPr marL="971550" lvl="1" indent="-514350">
              <a:buFont typeface="Arial"/>
              <a:buChar char="•"/>
            </a:pPr>
            <a:r>
              <a:rPr lang="en-US" sz="3200" dirty="0" smtClean="0">
                <a:latin typeface="Cochin"/>
                <a:cs typeface="Cochin"/>
              </a:rPr>
              <a:t>Let this be known as yoga</a:t>
            </a:r>
            <a:r>
              <a:rPr lang="en-US" sz="3200" smtClean="0">
                <a:latin typeface="Cochin"/>
                <a:cs typeface="Cochin"/>
              </a:rPr>
              <a:t>:</a:t>
            </a:r>
            <a:br>
              <a:rPr lang="en-US" sz="3200" smtClean="0">
                <a:latin typeface="Cochin"/>
                <a:cs typeface="Cochin"/>
              </a:rPr>
            </a:br>
            <a:r>
              <a:rPr lang="en-US" sz="3200" smtClean="0">
                <a:latin typeface="Cochin"/>
                <a:cs typeface="Cochin"/>
              </a:rPr>
              <a:t>unbinding </a:t>
            </a:r>
            <a:r>
              <a:rPr lang="en-US" sz="3200" dirty="0" smtClean="0">
                <a:latin typeface="Cochin"/>
                <a:cs typeface="Cochin"/>
              </a:rPr>
              <a:t>the bondage to suffering. </a:t>
            </a:r>
            <a:r>
              <a:rPr lang="en-US" sz="3200" dirty="0" smtClean="0"/>
              <a:t/>
            </a:r>
            <a:br>
              <a:rPr lang="en-US" sz="3200" dirty="0" smtClean="0"/>
            </a:br>
            <a:r>
              <a:rPr lang="en-US" sz="3200" dirty="0" smtClean="0"/>
              <a:t>													</a:t>
            </a:r>
            <a:br>
              <a:rPr lang="en-US" sz="3200" dirty="0" smtClean="0"/>
            </a:br>
            <a:r>
              <a:rPr lang="en-US" sz="3200" dirty="0" smtClean="0"/>
              <a:t>													</a:t>
            </a:r>
            <a:endParaRPr lang="en-US" sz="3200" dirty="0"/>
          </a:p>
        </p:txBody>
      </p:sp>
      <p:sp>
        <p:nvSpPr>
          <p:cNvPr id="5" name="TextBox 4"/>
          <p:cNvSpPr txBox="1"/>
          <p:nvPr/>
        </p:nvSpPr>
        <p:spPr>
          <a:xfrm>
            <a:off x="1928576" y="721435"/>
            <a:ext cx="5570255" cy="1323439"/>
          </a:xfrm>
          <a:prstGeom prst="rect">
            <a:avLst/>
          </a:prstGeom>
          <a:noFill/>
        </p:spPr>
        <p:txBody>
          <a:bodyPr wrap="none" rtlCol="0">
            <a:spAutoFit/>
          </a:bodyPr>
          <a:lstStyle/>
          <a:p>
            <a:pPr algn="ctr"/>
            <a:r>
              <a:rPr lang="en-US" sz="4000" dirty="0" smtClean="0">
                <a:latin typeface="Cochin"/>
                <a:cs typeface="Cochin"/>
              </a:rPr>
              <a:t>Definitions of yoga in the </a:t>
            </a:r>
          </a:p>
          <a:p>
            <a:pPr algn="ctr"/>
            <a:r>
              <a:rPr lang="en-US" sz="4000" i="1" dirty="0" smtClean="0">
                <a:latin typeface="Cochin"/>
                <a:cs typeface="Cochin"/>
              </a:rPr>
              <a:t>Bhagavad </a:t>
            </a:r>
            <a:r>
              <a:rPr lang="en-US" sz="4000" i="1" dirty="0" err="1" smtClean="0">
                <a:latin typeface="Cochin"/>
                <a:cs typeface="Cochin"/>
              </a:rPr>
              <a:t>Gita</a:t>
            </a:r>
            <a:endParaRPr lang="en-US" sz="4000" i="1" dirty="0">
              <a:latin typeface="Cochin"/>
              <a:cs typeface="Cochin"/>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1657400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683810" y="2555974"/>
            <a:ext cx="8026694" cy="3539430"/>
          </a:xfrm>
          <a:prstGeom prst="rect">
            <a:avLst/>
          </a:prstGeom>
          <a:noFill/>
        </p:spPr>
        <p:txBody>
          <a:bodyPr wrap="square" rtlCol="0">
            <a:spAutoFit/>
          </a:bodyPr>
          <a:lstStyle/>
          <a:p>
            <a:pPr marL="971550" lvl="1" indent="-514350">
              <a:buFont typeface="Arial"/>
              <a:buChar char="•"/>
            </a:pPr>
            <a:r>
              <a:rPr lang="en-US" sz="3200" dirty="0" smtClean="0">
                <a:latin typeface="Cochin"/>
                <a:cs typeface="Cochin"/>
              </a:rPr>
              <a:t>Karma yoga: the yoga of action</a:t>
            </a:r>
            <a:br>
              <a:rPr lang="en-US" sz="3200" dirty="0" smtClean="0">
                <a:latin typeface="Cochin"/>
                <a:cs typeface="Cochin"/>
              </a:rPr>
            </a:br>
            <a:r>
              <a:rPr lang="en-US" sz="3200" dirty="0" smtClean="0">
                <a:latin typeface="Cochin"/>
                <a:cs typeface="Cochin"/>
              </a:rPr>
              <a:t>													</a:t>
            </a:r>
          </a:p>
          <a:p>
            <a:pPr marL="971550" lvl="1" indent="-514350">
              <a:buFont typeface="Arial"/>
              <a:buChar char="•"/>
            </a:pPr>
            <a:r>
              <a:rPr lang="en-US" sz="3200" dirty="0">
                <a:latin typeface="Cochin"/>
                <a:cs typeface="Cochin"/>
              </a:rPr>
              <a:t>Jnana yoga: the yoga of knowledge</a:t>
            </a:r>
            <a:r>
              <a:rPr lang="en-US" sz="3200" dirty="0" smtClean="0">
                <a:latin typeface="Cochin"/>
                <a:cs typeface="Cochin"/>
              </a:rPr>
              <a:t/>
            </a:r>
            <a:br>
              <a:rPr lang="en-US" sz="3200" dirty="0" smtClean="0">
                <a:latin typeface="Cochin"/>
                <a:cs typeface="Cochin"/>
              </a:rPr>
            </a:br>
            <a:r>
              <a:rPr lang="en-US" sz="3200" dirty="0" smtClean="0">
                <a:latin typeface="Cochin"/>
                <a:cs typeface="Cochin"/>
              </a:rPr>
              <a:t>													</a:t>
            </a:r>
          </a:p>
          <a:p>
            <a:pPr marL="971550" lvl="1" indent="-514350">
              <a:buFont typeface="Arial"/>
              <a:buChar char="•"/>
            </a:pPr>
            <a:r>
              <a:rPr lang="en-US" sz="3200" dirty="0">
                <a:latin typeface="Cochin"/>
                <a:cs typeface="Cochin"/>
              </a:rPr>
              <a:t>Bhakti yoga: the yoga of devotion</a:t>
            </a:r>
            <a:r>
              <a:rPr lang="en-US" sz="3200" dirty="0" smtClean="0"/>
              <a:t/>
            </a:r>
            <a:br>
              <a:rPr lang="en-US" sz="3200" dirty="0" smtClean="0"/>
            </a:br>
            <a:r>
              <a:rPr lang="en-US" sz="3200" dirty="0" smtClean="0"/>
              <a:t>													</a:t>
            </a:r>
            <a:br>
              <a:rPr lang="en-US" sz="3200" dirty="0" smtClean="0"/>
            </a:br>
            <a:r>
              <a:rPr lang="en-US" sz="3200" dirty="0" smtClean="0"/>
              <a:t>													</a:t>
            </a:r>
            <a:endParaRPr lang="en-US" sz="3200" dirty="0"/>
          </a:p>
        </p:txBody>
      </p:sp>
      <p:sp>
        <p:nvSpPr>
          <p:cNvPr id="5" name="TextBox 4"/>
          <p:cNvSpPr txBox="1"/>
          <p:nvPr/>
        </p:nvSpPr>
        <p:spPr>
          <a:xfrm>
            <a:off x="1845531" y="721435"/>
            <a:ext cx="5736347" cy="1323439"/>
          </a:xfrm>
          <a:prstGeom prst="rect">
            <a:avLst/>
          </a:prstGeom>
          <a:noFill/>
        </p:spPr>
        <p:txBody>
          <a:bodyPr wrap="none" rtlCol="0">
            <a:spAutoFit/>
          </a:bodyPr>
          <a:lstStyle/>
          <a:p>
            <a:pPr algn="ctr"/>
            <a:r>
              <a:rPr lang="en-US" sz="4000" dirty="0" smtClean="0">
                <a:latin typeface="Cochin"/>
                <a:cs typeface="Cochin"/>
              </a:rPr>
              <a:t>Three paths of yoga in the </a:t>
            </a:r>
          </a:p>
          <a:p>
            <a:pPr algn="ctr"/>
            <a:r>
              <a:rPr lang="en-US" sz="4000" i="1" dirty="0" smtClean="0">
                <a:latin typeface="Cochin"/>
                <a:cs typeface="Cochin"/>
              </a:rPr>
              <a:t>Bhagavad </a:t>
            </a:r>
            <a:r>
              <a:rPr lang="en-US" sz="4000" i="1" dirty="0" err="1" smtClean="0">
                <a:latin typeface="Cochin"/>
                <a:cs typeface="Cochin"/>
              </a:rPr>
              <a:t>Gita</a:t>
            </a:r>
            <a:endParaRPr lang="en-US" sz="4000" i="1" dirty="0">
              <a:latin typeface="Cochin"/>
              <a:cs typeface="Cochin"/>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1657400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81298"/>
            <a:ext cx="7772400" cy="4490353"/>
          </a:xfrm>
        </p:spPr>
        <p:txBody>
          <a:bodyPr wrap="none" anchor="t">
            <a:normAutofit fontScale="90000"/>
          </a:bodyPr>
          <a:lstStyle/>
          <a:p>
            <a:pPr algn="l"/>
            <a:r>
              <a:rPr lang="en-US" sz="2800">
                <a:latin typeface="Cochin"/>
                <a:cs typeface="Cochin"/>
              </a:rPr>
              <a:t>		</a:t>
            </a:r>
            <a:r>
              <a:rPr lang="en-US" sz="3111">
                <a:latin typeface="Cochin"/>
                <a:cs typeface="Cochin"/>
              </a:rPr>
              <a:t>Action imprisons the world</a:t>
            </a:r>
            <a:br>
              <a:rPr lang="en-US" sz="3111">
                <a:latin typeface="Cochin"/>
                <a:cs typeface="Cochin"/>
              </a:rPr>
            </a:br>
            <a:r>
              <a:rPr lang="en-US" sz="3111">
                <a:latin typeface="Cochin"/>
                <a:cs typeface="Cochin"/>
              </a:rPr>
              <a:t>		unless it is done as an offering.</a:t>
            </a:r>
            <a:br>
              <a:rPr lang="en-US" sz="3111">
                <a:latin typeface="Cochin"/>
                <a:cs typeface="Cochin"/>
              </a:rPr>
            </a:br>
            <a:r>
              <a:rPr lang="en-US" sz="3111">
                <a:latin typeface="Cochin"/>
                <a:cs typeface="Cochin"/>
              </a:rPr>
              <a:t/>
            </a:r>
            <a:br>
              <a:rPr lang="en-US" sz="3111">
                <a:latin typeface="Cochin"/>
                <a:cs typeface="Cochin"/>
              </a:rPr>
            </a:br>
            <a:r>
              <a:rPr lang="en-US" sz="3111">
                <a:latin typeface="Cochin"/>
                <a:cs typeface="Cochin"/>
              </a:rPr>
              <a:t>		Surrender all actions to me</a:t>
            </a:r>
            <a:br>
              <a:rPr lang="en-US" sz="3111">
                <a:latin typeface="Cochin"/>
                <a:cs typeface="Cochin"/>
              </a:rPr>
            </a:br>
            <a:r>
              <a:rPr lang="en-US" sz="3111">
                <a:latin typeface="Cochin"/>
                <a:cs typeface="Cochin"/>
              </a:rPr>
              <a:t>		and fix your attention on your inner self.</a:t>
            </a:r>
            <a:br>
              <a:rPr lang="en-US" sz="3111">
                <a:latin typeface="Cochin"/>
                <a:cs typeface="Cochin"/>
              </a:rPr>
            </a:br>
            <a:r>
              <a:rPr lang="en-US" sz="3111">
                <a:latin typeface="Cochin"/>
                <a:cs typeface="Cochin"/>
              </a:rPr>
              <a:t/>
            </a:r>
            <a:br>
              <a:rPr lang="en-US" sz="3111">
                <a:latin typeface="Cochin"/>
                <a:cs typeface="Cochin"/>
              </a:rPr>
            </a:br>
            <a:r>
              <a:rPr lang="en-US" sz="3111">
                <a:latin typeface="Cochin"/>
                <a:cs typeface="Cochin"/>
              </a:rPr>
              <a:t>		Relinquishing the fruit of action,</a:t>
            </a:r>
            <a:br>
              <a:rPr lang="en-US" sz="3111">
                <a:latin typeface="Cochin"/>
                <a:cs typeface="Cochin"/>
              </a:rPr>
            </a:br>
            <a:r>
              <a:rPr lang="en-US" sz="3111">
                <a:latin typeface="Cochin"/>
                <a:cs typeface="Cochin"/>
              </a:rPr>
              <a:t>		the disciplined person attains perfect peace.</a:t>
            </a:r>
            <a:r>
              <a:rPr lang="en-US" sz="2800">
                <a:latin typeface="Cochin"/>
                <a:cs typeface="Cochin"/>
              </a:rPr>
              <a:t/>
            </a:r>
            <a:br>
              <a:rPr lang="en-US" sz="2800">
                <a:latin typeface="Cochin"/>
                <a:cs typeface="Cochin"/>
              </a:rPr>
            </a:br>
            <a:r>
              <a:rPr lang="en-US" sz="2800">
                <a:latin typeface="Cochin"/>
                <a:cs typeface="Cochin"/>
              </a:rPr>
              <a:t/>
            </a:r>
            <a:br>
              <a:rPr lang="en-US" sz="2800">
                <a:latin typeface="Cochin"/>
                <a:cs typeface="Cochin"/>
              </a:rPr>
            </a:br>
            <a:r>
              <a:rPr lang="en-US" sz="2800" i="1">
                <a:latin typeface="Cochin"/>
                <a:cs typeface="Cochin"/>
              </a:rPr>
              <a:t>				-- Bhagavad Gita </a:t>
            </a:r>
            <a:r>
              <a:rPr lang="en-US" sz="2800">
                <a:latin typeface="Cochin"/>
                <a:cs typeface="Cochin"/>
              </a:rPr>
              <a:t>3.9, 3.30, 5.12</a:t>
            </a:r>
          </a:p>
        </p:txBody>
      </p:sp>
      <p:sp>
        <p:nvSpPr>
          <p:cNvPr id="4" name="TextBox 3"/>
          <p:cNvSpPr txBox="1"/>
          <p:nvPr/>
        </p:nvSpPr>
        <p:spPr>
          <a:xfrm>
            <a:off x="845394" y="527079"/>
            <a:ext cx="7457301" cy="769441"/>
          </a:xfrm>
          <a:prstGeom prst="rect">
            <a:avLst/>
          </a:prstGeom>
          <a:noFill/>
        </p:spPr>
        <p:txBody>
          <a:bodyPr wrap="square" rtlCol="0">
            <a:spAutoFit/>
          </a:bodyPr>
          <a:lstStyle/>
          <a:p>
            <a:r>
              <a:rPr lang="en-US" sz="4400">
                <a:latin typeface="Cochin"/>
                <a:cs typeface="Cochin"/>
              </a:rPr>
              <a:t>Karma yoga: the yoga of action</a:t>
            </a:r>
            <a:endParaRPr lang="en-US" sz="440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81299"/>
            <a:ext cx="7772400" cy="4146552"/>
          </a:xfrm>
        </p:spPr>
        <p:txBody>
          <a:bodyPr wrap="none" anchor="ctr">
            <a:normAutofit/>
          </a:bodyPr>
          <a:lstStyle/>
          <a:p>
            <a:pPr algn="l"/>
            <a:r>
              <a:rPr lang="en-US" sz="3600">
                <a:latin typeface="Cochin"/>
                <a:cs typeface="Cochin"/>
              </a:rPr>
              <a:t>	Persistence in knowing the self,</a:t>
            </a:r>
            <a:br>
              <a:rPr lang="en-US" sz="3600">
                <a:latin typeface="Cochin"/>
                <a:cs typeface="Cochin"/>
              </a:rPr>
            </a:br>
            <a:r>
              <a:rPr lang="en-US" sz="3600">
                <a:latin typeface="Cochin"/>
                <a:cs typeface="Cochin"/>
              </a:rPr>
              <a:t>	this is called knowledge…</a:t>
            </a:r>
            <a:br>
              <a:rPr lang="en-US" sz="3600">
                <a:latin typeface="Cochin"/>
                <a:cs typeface="Cochin"/>
              </a:rPr>
            </a:br>
            <a:r>
              <a:rPr lang="en-US" sz="3600">
                <a:latin typeface="Cochin"/>
                <a:cs typeface="Cochin"/>
              </a:rPr>
              <a:t>	The supreme infinite spirit</a:t>
            </a:r>
            <a:br>
              <a:rPr lang="en-US" sz="3600">
                <a:latin typeface="Cochin"/>
                <a:cs typeface="Cochin"/>
              </a:rPr>
            </a:br>
            <a:r>
              <a:rPr lang="en-US" sz="3600">
                <a:latin typeface="Cochin"/>
                <a:cs typeface="Cochin"/>
              </a:rPr>
              <a:t>	is what is to be known.</a:t>
            </a:r>
            <a:r>
              <a:rPr lang="en-US" sz="2800" i="1">
                <a:latin typeface="Cochin"/>
                <a:cs typeface="Cochin"/>
              </a:rPr>
              <a:t/>
            </a:r>
            <a:br>
              <a:rPr lang="en-US" sz="2800" i="1">
                <a:latin typeface="Cochin"/>
                <a:cs typeface="Cochin"/>
              </a:rPr>
            </a:br>
            <a:r>
              <a:rPr lang="en-US" sz="2800">
                <a:latin typeface="Cochin"/>
                <a:cs typeface="Cochin"/>
              </a:rPr>
              <a:t/>
            </a:r>
            <a:br>
              <a:rPr lang="en-US" sz="2800">
                <a:latin typeface="Cochin"/>
                <a:cs typeface="Cochin"/>
              </a:rPr>
            </a:br>
            <a:r>
              <a:rPr lang="en-US" sz="2800" i="1">
                <a:latin typeface="Cochin"/>
                <a:cs typeface="Cochin"/>
              </a:rPr>
              <a:t>	-- </a:t>
            </a:r>
            <a:r>
              <a:rPr lang="en-US" sz="2800">
                <a:latin typeface="Cochin"/>
                <a:cs typeface="Cochin"/>
              </a:rPr>
              <a:t>Lord Krishna,</a:t>
            </a:r>
            <a:r>
              <a:rPr lang="en-US" sz="2800" i="1">
                <a:latin typeface="Cochin"/>
                <a:cs typeface="Cochin"/>
              </a:rPr>
              <a:t> Bhagavad Gita </a:t>
            </a:r>
            <a:r>
              <a:rPr lang="en-US" sz="2800">
                <a:latin typeface="Cochin"/>
                <a:cs typeface="Cochin"/>
              </a:rPr>
              <a:t>13.11-12</a:t>
            </a:r>
          </a:p>
        </p:txBody>
      </p:sp>
      <p:sp>
        <p:nvSpPr>
          <p:cNvPr id="4" name="TextBox 3"/>
          <p:cNvSpPr txBox="1"/>
          <p:nvPr/>
        </p:nvSpPr>
        <p:spPr>
          <a:xfrm>
            <a:off x="845394" y="911800"/>
            <a:ext cx="7457301" cy="677108"/>
          </a:xfrm>
          <a:prstGeom prst="rect">
            <a:avLst/>
          </a:prstGeom>
          <a:noFill/>
        </p:spPr>
        <p:txBody>
          <a:bodyPr wrap="square" rtlCol="0">
            <a:spAutoFit/>
          </a:bodyPr>
          <a:lstStyle/>
          <a:p>
            <a:r>
              <a:rPr lang="en-US" sz="3800">
                <a:latin typeface="Cochin"/>
                <a:cs typeface="Cochin"/>
              </a:rPr>
              <a:t>Jnana yoga: the yoga of knowledge</a:t>
            </a:r>
            <a:endParaRPr lang="en-US" sz="38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81299"/>
            <a:ext cx="7772400" cy="4146552"/>
          </a:xfrm>
        </p:spPr>
        <p:txBody>
          <a:bodyPr wrap="none" anchor="ctr">
            <a:normAutofit/>
          </a:bodyPr>
          <a:lstStyle/>
          <a:p>
            <a:r>
              <a:rPr lang="en-US" sz="3600">
                <a:latin typeface="Cochin"/>
                <a:cs typeface="Cochin"/>
              </a:rPr>
              <a:t>Fix your mind on Me, worshiping Me, </a:t>
            </a:r>
            <a:br>
              <a:rPr lang="en-US" sz="3600">
                <a:latin typeface="Cochin"/>
                <a:cs typeface="Cochin"/>
              </a:rPr>
            </a:br>
            <a:r>
              <a:rPr lang="en-US" sz="3600">
                <a:latin typeface="Cochin"/>
                <a:cs typeface="Cochin"/>
              </a:rPr>
              <a:t>sacrificing to Me, bowing down to Me; </a:t>
            </a:r>
            <a:br>
              <a:rPr lang="en-US" sz="3600">
                <a:latin typeface="Cochin"/>
                <a:cs typeface="Cochin"/>
              </a:rPr>
            </a:br>
            <a:r>
              <a:rPr lang="en-US" sz="3600">
                <a:latin typeface="Cochin"/>
                <a:cs typeface="Cochin"/>
              </a:rPr>
              <a:t>in this way you shall come to Me, </a:t>
            </a:r>
            <a:br>
              <a:rPr lang="en-US" sz="3600">
                <a:latin typeface="Cochin"/>
                <a:cs typeface="Cochin"/>
              </a:rPr>
            </a:br>
            <a:r>
              <a:rPr lang="en-US" sz="3600">
                <a:latin typeface="Cochin"/>
                <a:cs typeface="Cochin"/>
              </a:rPr>
              <a:t>I promise, for you are dear to Me.</a:t>
            </a:r>
            <a:r>
              <a:rPr lang="en-US" sz="2800" i="1">
                <a:latin typeface="Cochin"/>
                <a:cs typeface="Cochin"/>
              </a:rPr>
              <a:t/>
            </a:r>
            <a:br>
              <a:rPr lang="en-US" sz="2800" i="1">
                <a:latin typeface="Cochin"/>
                <a:cs typeface="Cochin"/>
              </a:rPr>
            </a:br>
            <a:r>
              <a:rPr lang="en-US" sz="2800">
                <a:latin typeface="Cochin"/>
                <a:cs typeface="Cochin"/>
              </a:rPr>
              <a:t/>
            </a:r>
            <a:br>
              <a:rPr lang="en-US" sz="2800">
                <a:latin typeface="Cochin"/>
                <a:cs typeface="Cochin"/>
              </a:rPr>
            </a:br>
            <a:r>
              <a:rPr lang="en-US" sz="2800" i="1">
                <a:latin typeface="Cochin"/>
                <a:cs typeface="Cochin"/>
              </a:rPr>
              <a:t>	-- </a:t>
            </a:r>
            <a:r>
              <a:rPr lang="en-US" sz="2800">
                <a:latin typeface="Cochin"/>
                <a:cs typeface="Cochin"/>
              </a:rPr>
              <a:t>Lord Krishna,</a:t>
            </a:r>
            <a:r>
              <a:rPr lang="en-US" sz="2800" i="1">
                <a:latin typeface="Cochin"/>
                <a:cs typeface="Cochin"/>
              </a:rPr>
              <a:t> Bhagavad Gita </a:t>
            </a:r>
            <a:r>
              <a:rPr lang="en-US" sz="2800">
                <a:latin typeface="Cochin"/>
                <a:cs typeface="Cochin"/>
              </a:rPr>
              <a:t>18.65</a:t>
            </a:r>
          </a:p>
        </p:txBody>
      </p:sp>
      <p:sp>
        <p:nvSpPr>
          <p:cNvPr id="4" name="TextBox 3"/>
          <p:cNvSpPr txBox="1"/>
          <p:nvPr/>
        </p:nvSpPr>
        <p:spPr>
          <a:xfrm>
            <a:off x="305954" y="911800"/>
            <a:ext cx="8559254" cy="769441"/>
          </a:xfrm>
          <a:prstGeom prst="rect">
            <a:avLst/>
          </a:prstGeom>
          <a:noFill/>
        </p:spPr>
        <p:txBody>
          <a:bodyPr wrap="none" rtlCol="0">
            <a:spAutoFit/>
          </a:bodyPr>
          <a:lstStyle/>
          <a:p>
            <a:r>
              <a:rPr lang="en-US" sz="4400">
                <a:latin typeface="Cochin"/>
                <a:cs typeface="Cochin"/>
              </a:rPr>
              <a:t>Bhakti: the yoga of devotion to God</a:t>
            </a:r>
            <a:endParaRPr lang="en-US" sz="440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  </a:t>
            </a:r>
          </a:p>
        </p:txBody>
      </p:sp>
      <p:sp>
        <p:nvSpPr>
          <p:cNvPr id="3" name="Content Placeholder 2"/>
          <p:cNvSpPr>
            <a:spLocks noGrp="1"/>
          </p:cNvSpPr>
          <p:nvPr>
            <p:ph idx="1"/>
          </p:nvPr>
        </p:nvSpPr>
        <p:spPr>
          <a:xfrm>
            <a:off x="622019" y="1062553"/>
            <a:ext cx="8064781" cy="4525963"/>
          </a:xfrm>
        </p:spPr>
        <p:txBody>
          <a:bodyPr>
            <a:normAutofit fontScale="92500" lnSpcReduction="10000"/>
          </a:bodyPr>
          <a:lstStyle/>
          <a:p>
            <a:pPr algn="ctr">
              <a:spcAft>
                <a:spcPts val="1200"/>
              </a:spcAft>
              <a:buNone/>
            </a:pPr>
            <a:r>
              <a:rPr lang="en-US" sz="4800" i="1">
                <a:latin typeface="Cochin"/>
                <a:cs typeface="Cochin"/>
              </a:rPr>
              <a:t>Samkhya </a:t>
            </a:r>
            <a:r>
              <a:rPr lang="en-US" sz="4800">
                <a:latin typeface="Cochin"/>
                <a:cs typeface="Cochin"/>
              </a:rPr>
              <a:t>and yoga:</a:t>
            </a:r>
            <a:endParaRPr lang="en-US" sz="4800" i="1">
              <a:latin typeface="Cochin"/>
              <a:cs typeface="Cochin"/>
            </a:endParaRPr>
          </a:p>
          <a:p>
            <a:pPr algn="ctr">
              <a:buNone/>
            </a:pPr>
            <a:endParaRPr lang="en-US" sz="1000" i="1">
              <a:latin typeface="Cochin"/>
              <a:cs typeface="Cochin"/>
            </a:endParaRPr>
          </a:p>
          <a:p>
            <a:pPr>
              <a:buNone/>
            </a:pPr>
            <a:r>
              <a:rPr lang="en-US" sz="3800" i="1">
                <a:latin typeface="Cochin"/>
                <a:cs typeface="Cochin"/>
              </a:rPr>
              <a:t>Samkhya </a:t>
            </a:r>
            <a:r>
              <a:rPr lang="en-US" sz="3800">
                <a:latin typeface="Cochin"/>
                <a:cs typeface="Cochin"/>
              </a:rPr>
              <a:t>provides the metaphysical or</a:t>
            </a:r>
          </a:p>
          <a:p>
            <a:pPr>
              <a:buNone/>
            </a:pPr>
            <a:r>
              <a:rPr lang="en-US" sz="3800">
                <a:latin typeface="Cochin"/>
                <a:cs typeface="Cochin"/>
              </a:rPr>
              <a:t>theoretical basis for the realization of </a:t>
            </a:r>
          </a:p>
          <a:p>
            <a:pPr>
              <a:buNone/>
            </a:pPr>
            <a:r>
              <a:rPr lang="en-US" sz="3800" i="1">
                <a:latin typeface="Cochin"/>
                <a:cs typeface="Cochin"/>
              </a:rPr>
              <a:t>p</a:t>
            </a:r>
            <a:r>
              <a:rPr lang="en-US" sz="3800" i="1">
                <a:latin typeface="Cochin"/>
                <a:cs typeface="Cochin"/>
              </a:rPr>
              <a:t>urusha</a:t>
            </a:r>
            <a:r>
              <a:rPr lang="en-US" sz="3800">
                <a:latin typeface="Cochin"/>
                <a:cs typeface="Cochin"/>
              </a:rPr>
              <a:t>, and Yoga offers the technique </a:t>
            </a:r>
          </a:p>
          <a:p>
            <a:pPr>
              <a:buNone/>
            </a:pPr>
            <a:r>
              <a:rPr lang="en-US" sz="3800">
                <a:latin typeface="Cochin"/>
                <a:cs typeface="Cochin"/>
              </a:rPr>
              <a:t>or practice itself.</a:t>
            </a:r>
          </a:p>
          <a:p>
            <a:pPr>
              <a:buNone/>
            </a:pPr>
            <a:endParaRPr lang="en-US" sz="3800">
              <a:latin typeface="Cochin"/>
              <a:cs typeface="Cochin"/>
            </a:endParaRPr>
          </a:p>
          <a:p>
            <a:pPr>
              <a:buNone/>
            </a:pPr>
            <a:r>
              <a:rPr lang="en-US" sz="3800">
                <a:latin typeface="Cochin"/>
                <a:cs typeface="Cochin"/>
              </a:rPr>
              <a:t>Edwin Bryant, </a:t>
            </a:r>
            <a:r>
              <a:rPr lang="en-US" sz="3800" i="1">
                <a:latin typeface="Cochin"/>
                <a:cs typeface="Cochin"/>
              </a:rPr>
              <a:t>The Yoga Sutras of Patanjali</a:t>
            </a:r>
            <a:r>
              <a:rPr lang="en-US" sz="3800">
                <a:latin typeface="Cochin"/>
                <a:cs typeface="Cochin"/>
              </a:rPr>
              <a:t> </a:t>
            </a:r>
            <a:endParaRPr lang="en-US" sz="3800" i="1">
              <a:latin typeface="Cochin"/>
              <a:cs typeface="Cochin"/>
            </a:endParaRPr>
          </a:p>
          <a:p>
            <a:pPr algn="ctr">
              <a:buNone/>
            </a:pPr>
            <a:endParaRPr lang="en-US" sz="1200" i="1">
              <a:latin typeface="Cochin"/>
              <a:cs typeface="Cochin"/>
            </a:endParaRPr>
          </a:p>
          <a:p>
            <a:pPr algn="ctr">
              <a:buNone/>
            </a:pPr>
            <a:endParaRPr lang="en-US" sz="1200" i="1">
              <a:latin typeface="Cochin"/>
              <a:cs typeface="Cochin"/>
            </a:endParaRPr>
          </a:p>
          <a:p>
            <a:pPr>
              <a:buNone/>
            </a:pPr>
            <a:endParaRPr lang="en-US" sz="5400" i="1">
              <a:latin typeface="Cochin"/>
              <a:cs typeface="Cochin"/>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  </a:t>
            </a:r>
          </a:p>
        </p:txBody>
      </p:sp>
      <p:sp>
        <p:nvSpPr>
          <p:cNvPr id="3" name="Content Placeholder 2"/>
          <p:cNvSpPr>
            <a:spLocks noGrp="1"/>
          </p:cNvSpPr>
          <p:nvPr>
            <p:ph idx="1"/>
          </p:nvPr>
        </p:nvSpPr>
        <p:spPr>
          <a:xfrm>
            <a:off x="622019" y="1062553"/>
            <a:ext cx="8064781" cy="4525963"/>
          </a:xfrm>
        </p:spPr>
        <p:txBody>
          <a:bodyPr>
            <a:normAutofit fontScale="92500" lnSpcReduction="10000"/>
          </a:bodyPr>
          <a:lstStyle/>
          <a:p>
            <a:pPr algn="ctr">
              <a:spcAft>
                <a:spcPts val="1200"/>
              </a:spcAft>
              <a:buNone/>
            </a:pPr>
            <a:r>
              <a:rPr lang="en-US" sz="4800" i="1">
                <a:latin typeface="Cochin"/>
                <a:cs typeface="Cochin"/>
              </a:rPr>
              <a:t>Samkhya </a:t>
            </a:r>
          </a:p>
          <a:p>
            <a:pPr algn="ctr">
              <a:spcAft>
                <a:spcPts val="1200"/>
              </a:spcAft>
              <a:buNone/>
            </a:pPr>
            <a:r>
              <a:rPr lang="en-US" sz="4800">
                <a:latin typeface="Cochin"/>
                <a:cs typeface="Cochin"/>
              </a:rPr>
              <a:t>A dualistic metaphysics,</a:t>
            </a:r>
          </a:p>
          <a:p>
            <a:pPr algn="ctr">
              <a:spcAft>
                <a:spcPts val="1200"/>
              </a:spcAft>
              <a:buNone/>
            </a:pPr>
            <a:r>
              <a:rPr lang="en-US" sz="4800">
                <a:latin typeface="Cochin"/>
                <a:cs typeface="Cochin"/>
              </a:rPr>
              <a:t>t</a:t>
            </a:r>
            <a:r>
              <a:rPr lang="en-US" sz="4800">
                <a:latin typeface="Cochin"/>
                <a:cs typeface="Cochin"/>
              </a:rPr>
              <a:t>wo fundamental principles:</a:t>
            </a:r>
          </a:p>
          <a:p>
            <a:pPr algn="ctr">
              <a:spcAft>
                <a:spcPts val="1200"/>
              </a:spcAft>
              <a:buNone/>
            </a:pPr>
            <a:r>
              <a:rPr lang="en-US" sz="4800" i="1">
                <a:latin typeface="Cochin"/>
                <a:cs typeface="Cochin"/>
              </a:rPr>
              <a:t>purusha: “</a:t>
            </a:r>
            <a:r>
              <a:rPr lang="en-US" sz="4800">
                <a:latin typeface="Cochin"/>
                <a:cs typeface="Cochin"/>
              </a:rPr>
              <a:t>spirit”</a:t>
            </a:r>
          </a:p>
          <a:p>
            <a:pPr algn="ctr">
              <a:spcAft>
                <a:spcPts val="1200"/>
              </a:spcAft>
              <a:buNone/>
            </a:pPr>
            <a:r>
              <a:rPr lang="en-US" sz="4800" i="1">
                <a:latin typeface="Cochin"/>
                <a:cs typeface="Cochin"/>
              </a:rPr>
              <a:t>p</a:t>
            </a:r>
            <a:r>
              <a:rPr lang="en-US" sz="4800" i="1">
                <a:latin typeface="Cochin"/>
                <a:cs typeface="Cochin"/>
              </a:rPr>
              <a:t>rakriti:</a:t>
            </a:r>
            <a:r>
              <a:rPr lang="en-US" sz="4800">
                <a:latin typeface="Cochin"/>
                <a:cs typeface="Cochin"/>
              </a:rPr>
              <a:t> “matter”</a:t>
            </a:r>
            <a:endParaRPr lang="en-US" sz="4800" i="1">
              <a:latin typeface="Cochin"/>
              <a:cs typeface="Cochin"/>
            </a:endParaRPr>
          </a:p>
          <a:p>
            <a:pPr algn="ctr">
              <a:buNone/>
            </a:pPr>
            <a:endParaRPr lang="en-US" sz="1000" i="1">
              <a:latin typeface="Cochin"/>
              <a:cs typeface="Cochin"/>
            </a:endParaRPr>
          </a:p>
          <a:p>
            <a:pPr algn="ctr">
              <a:buNone/>
            </a:pPr>
            <a:endParaRPr lang="en-US" sz="1200" i="1">
              <a:latin typeface="Cochin"/>
              <a:cs typeface="Cochin"/>
            </a:endParaRPr>
          </a:p>
          <a:p>
            <a:pPr>
              <a:buNone/>
            </a:pPr>
            <a:endParaRPr lang="en-US" sz="5400" i="1">
              <a:latin typeface="Cochin"/>
              <a:cs typeface="Cochin"/>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  </a:t>
            </a:r>
          </a:p>
        </p:txBody>
      </p:sp>
      <p:sp>
        <p:nvSpPr>
          <p:cNvPr id="3" name="Content Placeholder 2"/>
          <p:cNvSpPr>
            <a:spLocks noGrp="1"/>
          </p:cNvSpPr>
          <p:nvPr>
            <p:ph idx="1"/>
          </p:nvPr>
        </p:nvSpPr>
        <p:spPr>
          <a:xfrm>
            <a:off x="1118416" y="1062553"/>
            <a:ext cx="7127534" cy="4525963"/>
          </a:xfrm>
        </p:spPr>
        <p:txBody>
          <a:bodyPr>
            <a:normAutofit/>
          </a:bodyPr>
          <a:lstStyle/>
          <a:p>
            <a:pPr algn="ctr">
              <a:buNone/>
            </a:pPr>
            <a:endParaRPr lang="en-US" sz="5400">
              <a:latin typeface="Cochin"/>
              <a:cs typeface="Cochin"/>
            </a:endParaRPr>
          </a:p>
          <a:p>
            <a:pPr algn="ctr">
              <a:buNone/>
            </a:pPr>
            <a:r>
              <a:rPr lang="en-US" sz="4800">
                <a:latin typeface="Cochin"/>
                <a:cs typeface="Cochin"/>
              </a:rPr>
              <a:t>Yoga</a:t>
            </a:r>
            <a:r>
              <a:rPr lang="en-US" sz="4800" i="1">
                <a:latin typeface="Cochin"/>
                <a:cs typeface="Cochin"/>
              </a:rPr>
              <a:t> </a:t>
            </a:r>
            <a:r>
              <a:rPr lang="en-US" sz="4800">
                <a:latin typeface="Cochin"/>
                <a:cs typeface="Cochin"/>
              </a:rPr>
              <a:t>in the </a:t>
            </a:r>
            <a:r>
              <a:rPr lang="en-US" sz="4800" i="1">
                <a:latin typeface="Cochin"/>
                <a:cs typeface="Cochin"/>
              </a:rPr>
              <a:t>Yoga Sutras</a:t>
            </a:r>
          </a:p>
          <a:p>
            <a:pPr algn="ctr">
              <a:buNone/>
            </a:pPr>
            <a:endParaRPr lang="en-US" sz="1000" i="1">
              <a:latin typeface="Cochin"/>
              <a:cs typeface="Cochin"/>
            </a:endParaRPr>
          </a:p>
          <a:p>
            <a:pPr algn="ctr">
              <a:buNone/>
            </a:pPr>
            <a:r>
              <a:rPr lang="en-US" sz="3800">
                <a:latin typeface="Cochin"/>
                <a:cs typeface="Cochin"/>
              </a:rPr>
              <a:t>(50-300 CE)</a:t>
            </a:r>
          </a:p>
          <a:p>
            <a:pPr algn="ctr">
              <a:buNone/>
            </a:pPr>
            <a:endParaRPr lang="en-US" sz="1200" i="1">
              <a:latin typeface="Cochin"/>
              <a:cs typeface="Cochin"/>
            </a:endParaRPr>
          </a:p>
          <a:p>
            <a:pPr algn="ctr">
              <a:buNone/>
            </a:pPr>
            <a:endParaRPr lang="en-US" sz="1200" i="1">
              <a:latin typeface="Cochin"/>
              <a:cs typeface="Cochin"/>
            </a:endParaRPr>
          </a:p>
          <a:p>
            <a:pPr>
              <a:buNone/>
            </a:pPr>
            <a:endParaRPr lang="en-US" sz="5400" i="1">
              <a:latin typeface="Cochin"/>
              <a:cs typeface="Cochin"/>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727337" y="777478"/>
            <a:ext cx="7620324" cy="5740033"/>
          </a:xfrm>
          <a:prstGeom prst="rect">
            <a:avLst/>
          </a:prstGeom>
        </p:spPr>
        <p:txBody>
          <a:bodyPr wrap="square" anchor="ctr">
            <a:spAutoFit/>
          </a:bodyPr>
          <a:lstStyle/>
          <a:p>
            <a:pPr>
              <a:spcAft>
                <a:spcPts val="1800"/>
              </a:spcAft>
            </a:pPr>
            <a:endParaRPr lang="en-US" sz="1200" dirty="0" smtClean="0">
              <a:latin typeface="Cochin"/>
              <a:cs typeface="Cochin"/>
            </a:endParaRPr>
          </a:p>
          <a:p>
            <a:pPr>
              <a:spcAft>
                <a:spcPts val="1800"/>
              </a:spcAft>
            </a:pPr>
            <a:r>
              <a:rPr lang="en-US" sz="3200" dirty="0" smtClean="0">
                <a:latin typeface="Cochin"/>
                <a:cs typeface="Cochin"/>
              </a:rPr>
              <a:t>		</a:t>
            </a:r>
            <a:r>
              <a:rPr lang="en-US" sz="3800" dirty="0" smtClean="0">
                <a:latin typeface="Cochin"/>
                <a:cs typeface="Cochin"/>
              </a:rPr>
              <a:t>Yoga </a:t>
            </a:r>
            <a:r>
              <a:rPr lang="en-US" sz="3800" dirty="0">
                <a:latin typeface="Cochin"/>
                <a:cs typeface="Cochin"/>
              </a:rPr>
              <a:t>is the </a:t>
            </a:r>
            <a:r>
              <a:rPr lang="en-US" sz="3800" dirty="0" smtClean="0">
                <a:latin typeface="Cochin"/>
                <a:cs typeface="Cochin"/>
              </a:rPr>
              <a:t>stilling of the</a:t>
            </a:r>
          </a:p>
          <a:p>
            <a:pPr>
              <a:spcAft>
                <a:spcPts val="1800"/>
              </a:spcAft>
            </a:pPr>
            <a:r>
              <a:rPr lang="en-US" sz="3800" dirty="0" smtClean="0">
                <a:latin typeface="Cochin"/>
                <a:cs typeface="Cochin"/>
              </a:rPr>
              <a:t>		</a:t>
            </a:r>
            <a:r>
              <a:rPr lang="en-US" sz="3800" smtClean="0">
                <a:latin typeface="Cochin"/>
                <a:cs typeface="Cochin"/>
              </a:rPr>
              <a:t>changing states of </a:t>
            </a:r>
            <a:r>
              <a:rPr lang="en-US" sz="3800" dirty="0" smtClean="0">
                <a:latin typeface="Cochin"/>
                <a:cs typeface="Cochin"/>
              </a:rPr>
              <a:t>the mind</a:t>
            </a:r>
            <a:r>
              <a:rPr lang="en-US" sz="3800" smtClean="0">
                <a:latin typeface="Cochin"/>
                <a:cs typeface="Cochin"/>
              </a:rPr>
              <a:t>.</a:t>
            </a:r>
          </a:p>
          <a:p>
            <a:pPr>
              <a:spcAft>
                <a:spcPts val="1800"/>
              </a:spcAft>
            </a:pPr>
            <a:r>
              <a:rPr lang="en-US" sz="3800" smtClean="0">
                <a:latin typeface="Cochin"/>
                <a:cs typeface="Cochin"/>
              </a:rPr>
              <a:t>		When that happens, the seer</a:t>
            </a:r>
          </a:p>
          <a:p>
            <a:pPr>
              <a:spcAft>
                <a:spcPts val="1800"/>
              </a:spcAft>
            </a:pPr>
            <a:r>
              <a:rPr lang="en-US" sz="3800" smtClean="0">
                <a:latin typeface="Cochin"/>
                <a:cs typeface="Cochin"/>
              </a:rPr>
              <a:t>		abides in its own true nature.</a:t>
            </a:r>
          </a:p>
          <a:p>
            <a:pPr algn="r"/>
            <a:endParaRPr lang="en-US" sz="3200" smtClean="0">
              <a:latin typeface="Cochin"/>
              <a:cs typeface="Cochin"/>
            </a:endParaRPr>
          </a:p>
          <a:p>
            <a:pPr algn="ctr"/>
            <a:r>
              <a:rPr lang="en-US" sz="3200" smtClean="0">
                <a:latin typeface="Cochin"/>
                <a:cs typeface="Cochin"/>
              </a:rPr>
              <a:t>YS </a:t>
            </a:r>
            <a:r>
              <a:rPr lang="en-US" sz="3200" dirty="0">
                <a:latin typeface="Cochin"/>
                <a:cs typeface="Cochin"/>
              </a:rPr>
              <a:t>1</a:t>
            </a:r>
            <a:r>
              <a:rPr lang="en-US" sz="3200" dirty="0" smtClean="0">
                <a:latin typeface="Cochin"/>
                <a:cs typeface="Cochin"/>
              </a:rPr>
              <a:t>:2-3</a:t>
            </a:r>
          </a:p>
          <a:p>
            <a:pPr algn="r"/>
            <a:r>
              <a:rPr lang="en-US" sz="3200" dirty="0" smtClean="0">
                <a:latin typeface="Cochin"/>
                <a:cs typeface="Cochin"/>
              </a:rPr>
              <a:t>	</a:t>
            </a:r>
          </a:p>
          <a:p>
            <a:r>
              <a:rPr lang="en-US" sz="3200" smtClean="0">
                <a:latin typeface="Cochin"/>
                <a:cs typeface="Cochin"/>
              </a:rPr>
              <a:t>				</a:t>
            </a:r>
            <a:endParaRPr lang="en-US" sz="3200" dirty="0">
              <a:latin typeface="Cochin"/>
              <a:cs typeface="Cochin"/>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9108316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1219769" y="945931"/>
            <a:ext cx="6775765" cy="5570756"/>
          </a:xfrm>
          <a:prstGeom prst="rect">
            <a:avLst/>
          </a:prstGeom>
        </p:spPr>
        <p:txBody>
          <a:bodyPr wrap="square" anchor="ctr">
            <a:spAutoFit/>
          </a:bodyPr>
          <a:lstStyle/>
          <a:p>
            <a:pPr>
              <a:spcAft>
                <a:spcPts val="1800"/>
              </a:spcAft>
            </a:pPr>
            <a:endParaRPr lang="en-US" sz="1200" dirty="0" smtClean="0">
              <a:latin typeface="Cochin"/>
              <a:cs typeface="Cochin"/>
            </a:endParaRPr>
          </a:p>
          <a:p>
            <a:pPr>
              <a:spcAft>
                <a:spcPts val="1800"/>
              </a:spcAft>
            </a:pPr>
            <a:r>
              <a:rPr lang="en-US" sz="3200" dirty="0" smtClean="0">
                <a:latin typeface="Cochin"/>
                <a:cs typeface="Cochin"/>
              </a:rPr>
              <a:t>	</a:t>
            </a:r>
            <a:r>
              <a:rPr lang="en-US" sz="3800" dirty="0" smtClean="0">
                <a:latin typeface="Cochin"/>
                <a:cs typeface="Cochin"/>
              </a:rPr>
              <a:t>Ultimate liberation (</a:t>
            </a:r>
            <a:r>
              <a:rPr lang="en-US" sz="3800" i="1" dirty="0" smtClean="0">
                <a:latin typeface="Cochin"/>
                <a:cs typeface="Cochin"/>
              </a:rPr>
              <a:t>kaivalya</a:t>
            </a:r>
            <a:r>
              <a:rPr lang="en-US" sz="3800" dirty="0" smtClean="0">
                <a:latin typeface="Cochin"/>
                <a:cs typeface="Cochin"/>
              </a:rPr>
              <a:t>)</a:t>
            </a:r>
          </a:p>
          <a:p>
            <a:pPr>
              <a:spcAft>
                <a:spcPts val="1800"/>
              </a:spcAft>
            </a:pPr>
            <a:r>
              <a:rPr lang="en-US" sz="3800" dirty="0" smtClean="0">
                <a:latin typeface="Cochin"/>
                <a:cs typeface="Cochin"/>
              </a:rPr>
              <a:t>	is when…the power of </a:t>
            </a:r>
          </a:p>
          <a:p>
            <a:pPr>
              <a:spcAft>
                <a:spcPts val="1800"/>
              </a:spcAft>
            </a:pPr>
            <a:r>
              <a:rPr lang="en-US" sz="3800" dirty="0" smtClean="0">
                <a:latin typeface="Cochin"/>
                <a:cs typeface="Cochin"/>
              </a:rPr>
              <a:t>	consciousness is situated in </a:t>
            </a:r>
          </a:p>
          <a:p>
            <a:pPr>
              <a:spcAft>
                <a:spcPts val="1800"/>
              </a:spcAft>
            </a:pPr>
            <a:r>
              <a:rPr lang="en-US" sz="3800" dirty="0" smtClean="0">
                <a:latin typeface="Cochin"/>
                <a:cs typeface="Cochin"/>
              </a:rPr>
              <a:t>	its own true nature.</a:t>
            </a:r>
            <a:endParaRPr lang="en-US" sz="3800" smtClean="0">
              <a:latin typeface="Cochin"/>
              <a:cs typeface="Cochin"/>
            </a:endParaRPr>
          </a:p>
          <a:p>
            <a:pPr>
              <a:spcAft>
                <a:spcPts val="1800"/>
              </a:spcAft>
            </a:pPr>
            <a:r>
              <a:rPr lang="en-US" sz="3800" smtClean="0">
                <a:latin typeface="Cochin"/>
                <a:cs typeface="Cochin"/>
              </a:rPr>
              <a:t>				</a:t>
            </a:r>
            <a:r>
              <a:rPr lang="en-US" sz="3200" smtClean="0">
                <a:latin typeface="Cochin"/>
                <a:cs typeface="Cochin"/>
              </a:rPr>
              <a:t>YS </a:t>
            </a:r>
            <a:r>
              <a:rPr lang="en-US" sz="3200" dirty="0">
                <a:latin typeface="Cochin"/>
                <a:cs typeface="Cochin"/>
              </a:rPr>
              <a:t>4:34</a:t>
            </a:r>
            <a:endParaRPr lang="en-US" sz="3200" dirty="0" smtClean="0">
              <a:latin typeface="Cochin"/>
              <a:cs typeface="Cochin"/>
            </a:endParaRPr>
          </a:p>
          <a:p>
            <a:pPr algn="r"/>
            <a:r>
              <a:rPr lang="en-US" sz="3200" dirty="0" smtClean="0">
                <a:latin typeface="Cochin"/>
                <a:cs typeface="Cochin"/>
              </a:rPr>
              <a:t>	</a:t>
            </a:r>
          </a:p>
          <a:p>
            <a:r>
              <a:rPr lang="en-US" sz="3200" smtClean="0">
                <a:latin typeface="Cochin"/>
                <a:cs typeface="Cochin"/>
              </a:rPr>
              <a:t>				</a:t>
            </a:r>
            <a:endParaRPr lang="en-US" sz="3200" dirty="0">
              <a:latin typeface="Cochin"/>
              <a:cs typeface="Cochin"/>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9108316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727337" y="346591"/>
            <a:ext cx="7620324" cy="6601807"/>
          </a:xfrm>
          <a:prstGeom prst="rect">
            <a:avLst/>
          </a:prstGeom>
        </p:spPr>
        <p:txBody>
          <a:bodyPr wrap="square" anchor="ctr">
            <a:spAutoFit/>
          </a:bodyPr>
          <a:lstStyle/>
          <a:p>
            <a:pPr>
              <a:spcAft>
                <a:spcPts val="1800"/>
              </a:spcAft>
            </a:pPr>
            <a:endParaRPr lang="en-US" sz="1200" dirty="0" smtClean="0">
              <a:latin typeface="Cochin"/>
              <a:cs typeface="Cochin"/>
            </a:endParaRPr>
          </a:p>
          <a:p>
            <a:pPr>
              <a:spcAft>
                <a:spcPts val="600"/>
              </a:spcAft>
            </a:pPr>
            <a:r>
              <a:rPr lang="en-US" sz="3800" i="1" dirty="0" smtClean="0">
                <a:latin typeface="Cochin"/>
                <a:cs typeface="Cochin"/>
              </a:rPr>
              <a:t>Kaivalya</a:t>
            </a:r>
            <a:r>
              <a:rPr lang="en-US" sz="3800" dirty="0" smtClean="0">
                <a:latin typeface="Cochin"/>
                <a:cs typeface="Cochin"/>
              </a:rPr>
              <a:t> literally means the state of</a:t>
            </a:r>
          </a:p>
          <a:p>
            <a:pPr>
              <a:spcAft>
                <a:spcPts val="600"/>
              </a:spcAft>
            </a:pPr>
            <a:r>
              <a:rPr lang="en-US" sz="3800" i="1" dirty="0" smtClean="0">
                <a:latin typeface="Cochin"/>
                <a:cs typeface="Cochin"/>
              </a:rPr>
              <a:t>kevala,</a:t>
            </a:r>
            <a:r>
              <a:rPr lang="en-US" sz="3800" dirty="0" smtClean="0">
                <a:latin typeface="Cochin"/>
                <a:cs typeface="Cochin"/>
              </a:rPr>
              <a:t> or aloneness, onlyness, one’s-</a:t>
            </a:r>
          </a:p>
          <a:p>
            <a:pPr>
              <a:spcAft>
                <a:spcPts val="600"/>
              </a:spcAft>
            </a:pPr>
            <a:r>
              <a:rPr lang="en-US" sz="3800" dirty="0" smtClean="0">
                <a:latin typeface="Cochin"/>
                <a:cs typeface="Cochin"/>
              </a:rPr>
              <a:t>own-ness, not-connected-with-</a:t>
            </a:r>
          </a:p>
          <a:p>
            <a:pPr>
              <a:spcAft>
                <a:spcPts val="600"/>
              </a:spcAft>
            </a:pPr>
            <a:r>
              <a:rPr lang="en-US" sz="3800" dirty="0" smtClean="0">
                <a:latin typeface="Cochin"/>
                <a:cs typeface="Cochin"/>
              </a:rPr>
              <a:t>anything-elseness. In other words, </a:t>
            </a:r>
          </a:p>
          <a:p>
            <a:pPr>
              <a:spcAft>
                <a:spcPts val="600"/>
              </a:spcAft>
            </a:pPr>
            <a:r>
              <a:rPr lang="en-US" sz="3800" i="1" dirty="0" smtClean="0">
                <a:latin typeface="Cochin"/>
                <a:cs typeface="Cochin"/>
              </a:rPr>
              <a:t>purusha’s </a:t>
            </a:r>
            <a:r>
              <a:rPr lang="en-US" sz="3800" dirty="0" smtClean="0">
                <a:latin typeface="Cochin"/>
                <a:cs typeface="Cochin"/>
              </a:rPr>
              <a:t>awareness is now absorbed</a:t>
            </a:r>
          </a:p>
          <a:p>
            <a:pPr>
              <a:spcAft>
                <a:spcPts val="1800"/>
              </a:spcAft>
            </a:pPr>
            <a:r>
              <a:rPr lang="en-US" sz="3800" dirty="0" smtClean="0">
                <a:latin typeface="Cochin"/>
                <a:cs typeface="Cochin"/>
              </a:rPr>
              <a:t>exclusively in its own nature.</a:t>
            </a:r>
            <a:endParaRPr lang="en-US" sz="3800" smtClean="0">
              <a:latin typeface="Cochin"/>
              <a:cs typeface="Cochin"/>
            </a:endParaRPr>
          </a:p>
          <a:p>
            <a:pPr algn="r"/>
            <a:endParaRPr lang="en-US" sz="3200" smtClean="0">
              <a:latin typeface="Cochin"/>
              <a:cs typeface="Cochin"/>
            </a:endParaRPr>
          </a:p>
          <a:p>
            <a:pPr algn="ctr"/>
            <a:r>
              <a:rPr lang="en-US" sz="3200" smtClean="0">
                <a:latin typeface="Cochin"/>
                <a:cs typeface="Cochin"/>
              </a:rPr>
              <a:t>Edwin Bryant, </a:t>
            </a:r>
            <a:r>
              <a:rPr lang="en-US" sz="3200" i="1" smtClean="0">
                <a:latin typeface="Cochin"/>
                <a:cs typeface="Cochin"/>
              </a:rPr>
              <a:t>The Yoga Sutras of Patanjali</a:t>
            </a:r>
            <a:endParaRPr lang="en-US" sz="3200" dirty="0" smtClean="0">
              <a:latin typeface="Cochin"/>
              <a:cs typeface="Cochin"/>
            </a:endParaRPr>
          </a:p>
          <a:p>
            <a:pPr algn="r"/>
            <a:r>
              <a:rPr lang="en-US" sz="3200" dirty="0" smtClean="0">
                <a:latin typeface="Cochin"/>
                <a:cs typeface="Cochin"/>
              </a:rPr>
              <a:t>	</a:t>
            </a:r>
          </a:p>
          <a:p>
            <a:r>
              <a:rPr lang="en-US" sz="3200" smtClean="0">
                <a:latin typeface="Cochin"/>
                <a:cs typeface="Cochin"/>
              </a:rPr>
              <a:t>				</a:t>
            </a:r>
            <a:endParaRPr lang="en-US" sz="3200" dirty="0">
              <a:latin typeface="Cochin"/>
              <a:cs typeface="Cochin"/>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9108316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945987" y="1088469"/>
            <a:ext cx="7516060" cy="4524315"/>
          </a:xfrm>
          <a:prstGeom prst="rect">
            <a:avLst/>
          </a:prstGeom>
        </p:spPr>
        <p:txBody>
          <a:bodyPr wrap="square">
            <a:spAutoFit/>
          </a:bodyPr>
          <a:lstStyle/>
          <a:p>
            <a:r>
              <a:rPr lang="en-US" sz="4200" dirty="0" err="1" smtClean="0">
                <a:latin typeface="Cochin"/>
                <a:cs typeface="Cochin"/>
              </a:rPr>
              <a:t>Posture (</a:t>
            </a:r>
            <a:r>
              <a:rPr lang="en-US" sz="4200" i="1" dirty="0" err="1" smtClean="0">
                <a:latin typeface="Cochin"/>
                <a:cs typeface="Cochin"/>
              </a:rPr>
              <a:t>asana</a:t>
            </a:r>
            <a:r>
              <a:rPr lang="en-US" sz="4200" dirty="0" err="1" smtClean="0">
                <a:latin typeface="Cochin"/>
                <a:cs typeface="Cochin"/>
              </a:rPr>
              <a:t>) should be </a:t>
            </a:r>
          </a:p>
          <a:p>
            <a:r>
              <a:rPr lang="en-US" sz="4200" dirty="0" err="1" smtClean="0">
                <a:latin typeface="Cochin"/>
                <a:cs typeface="Cochin"/>
              </a:rPr>
              <a:t>steady and comfortable. </a:t>
            </a:r>
            <a:r>
              <a:rPr lang="en-US" sz="4200" dirty="0" smtClean="0">
                <a:latin typeface="Cochin"/>
                <a:cs typeface="Cochin"/>
              </a:rPr>
              <a:t>(Such posture should be attained) by the relaxation of effort and the</a:t>
            </a:r>
          </a:p>
          <a:p>
            <a:r>
              <a:rPr lang="en-US" sz="4200" dirty="0" smtClean="0">
                <a:latin typeface="Cochin"/>
                <a:cs typeface="Cochin"/>
              </a:rPr>
              <a:t>absorption in the infinite.</a:t>
            </a:r>
            <a:endParaRPr lang="en-US" sz="4400" dirty="0">
              <a:latin typeface="Cochin"/>
              <a:cs typeface="Cochin"/>
            </a:endParaRPr>
          </a:p>
          <a:p>
            <a:pPr algn="ctr"/>
            <a:r>
              <a:rPr lang="en-US" sz="4400" dirty="0" smtClean="0">
                <a:latin typeface="Cochin"/>
                <a:cs typeface="Cochin"/>
              </a:rPr>
              <a:t>	</a:t>
            </a:r>
          </a:p>
          <a:p>
            <a:pPr algn="ctr"/>
            <a:r>
              <a:rPr lang="en-US" sz="3200" smtClean="0">
                <a:latin typeface="Cochin"/>
                <a:cs typeface="Cochin"/>
              </a:rPr>
              <a:t>YS </a:t>
            </a:r>
            <a:r>
              <a:rPr lang="en-US" sz="3200" dirty="0" smtClean="0">
                <a:latin typeface="Cochin"/>
                <a:cs typeface="Cochin"/>
              </a:rPr>
              <a:t>2:46-47</a:t>
            </a:r>
            <a:endParaRPr lang="en-US" sz="3200" dirty="0">
              <a:latin typeface="Cochin"/>
              <a:cs typeface="Cochin"/>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353569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TotalTime>
  <Words>977</Words>
  <Application>Microsoft Macintosh PowerPoint</Application>
  <PresentationFormat>On-screen Show (4:3)</PresentationFormat>
  <Paragraphs>153</Paragraphs>
  <Slides>29</Slides>
  <Notes>6</Notes>
  <HiddenSlides>0</HiddenSlides>
  <MMClips>0</MMClips>
  <ScaleCrop>false</ScaleCrop>
  <HeadingPairs>
    <vt:vector size="4" baseType="variant">
      <vt:variant>
        <vt:lpstr>Design Template</vt:lpstr>
      </vt:variant>
      <vt:variant>
        <vt:i4>1</vt:i4>
      </vt:variant>
      <vt:variant>
        <vt:lpstr>Slide Titles</vt:lpstr>
      </vt:variant>
      <vt:variant>
        <vt:i4>29</vt:i4>
      </vt:variant>
    </vt:vector>
  </HeadingPairs>
  <TitlesOfParts>
    <vt:vector size="30" baseType="lpstr">
      <vt:lpstr>Office Theme</vt:lpstr>
      <vt:lpstr>What is yoga?</vt:lpstr>
      <vt:lpstr>Slide 2</vt:lpstr>
      <vt:lpstr>Slide 3</vt:lpstr>
      <vt:lpstr>Slide 4</vt:lpstr>
      <vt:lpstr>Slide 5</vt:lpstr>
      <vt:lpstr>Slide 6</vt:lpstr>
      <vt:lpstr>  </vt:lpstr>
      <vt:lpstr>Yoga in the Sanskrit dictionary: </vt:lpstr>
      <vt:lpstr>Slide 9</vt:lpstr>
      <vt:lpstr>Slide 10</vt:lpstr>
      <vt:lpstr>  </vt:lpstr>
      <vt:lpstr>Slide 12</vt:lpstr>
      <vt:lpstr>Adhyatma-yoga:</vt:lpstr>
      <vt:lpstr>Slide 14</vt:lpstr>
      <vt:lpstr>Slide 15</vt:lpstr>
      <vt:lpstr>Yoga in the Bhagavad Gita</vt:lpstr>
      <vt:lpstr>Slide 17</vt:lpstr>
      <vt:lpstr>Slide 18</vt:lpstr>
      <vt:lpstr>Slide 19</vt:lpstr>
      <vt:lpstr>  Action imprisons the world   unless it is done as an offering.    Surrender all actions to me   and fix your attention on your inner self.    Relinquishing the fruit of action,   the disciplined person attains perfect peace.      -- Bhagavad Gita 3.9, 3.30, 5.12</vt:lpstr>
      <vt:lpstr> Persistence in knowing the self,  this is called knowledge…  The supreme infinite spirit  is what is to be known.   -- Lord Krishna, Bhagavad Gita 13.11-12</vt:lpstr>
      <vt:lpstr>Fix your mind on Me, worshiping Me,  sacrificing to Me, bowing down to Me;  in this way you shall come to Me,  I promise, for you are dear to Me.   -- Lord Krishna, Bhagavad Gita 18.65</vt:lpstr>
      <vt:lpstr>  </vt:lpstr>
      <vt:lpstr>  </vt:lpstr>
      <vt:lpstr>  </vt:lpstr>
      <vt:lpstr>Slide 26</vt:lpstr>
      <vt:lpstr>Slide 27</vt:lpstr>
      <vt:lpstr>Slide 28</vt:lpstr>
      <vt:lpstr>Slide 29</vt:lpstr>
    </vt:vector>
  </TitlesOfParts>
  <Company>Humboldt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yoga?</dc:title>
  <dc:creator>Karen Harris User</dc:creator>
  <cp:lastModifiedBy>Karen Harris User</cp:lastModifiedBy>
  <cp:revision>5</cp:revision>
  <dcterms:created xsi:type="dcterms:W3CDTF">2016-03-07T16:03:37Z</dcterms:created>
  <dcterms:modified xsi:type="dcterms:W3CDTF">2016-03-07T16:10:25Z</dcterms:modified>
</cp:coreProperties>
</file>